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3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drawings/drawing4.xml" ContentType="application/vnd.openxmlformats-officedocument.drawingml.chartshapes+xml"/>
  <Override PartName="/ppt/charts/chart40.xml" ContentType="application/vnd.openxmlformats-officedocument.drawingml.chart+xml"/>
  <Override PartName="/ppt/drawings/drawing5.xml" ContentType="application/vnd.openxmlformats-officedocument.drawingml.chartshapes+xml"/>
  <Override PartName="/ppt/charts/chart41.xml" ContentType="application/vnd.openxmlformats-officedocument.drawingml.chart+xml"/>
  <Override PartName="/ppt/drawings/drawing6.xml" ContentType="application/vnd.openxmlformats-officedocument.drawingml.chartshapes+xml"/>
  <Override PartName="/ppt/charts/chart42.xml" ContentType="application/vnd.openxmlformats-officedocument.drawingml.chart+xml"/>
  <Override PartName="/ppt/drawings/drawing7.xml" ContentType="application/vnd.openxmlformats-officedocument.drawingml.chartshapes+xml"/>
  <Override PartName="/ppt/charts/chart43.xml" ContentType="application/vnd.openxmlformats-officedocument.drawingml.chart+xml"/>
  <Override PartName="/ppt/drawings/drawing8.xml" ContentType="application/vnd.openxmlformats-officedocument.drawingml.chartshapes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drawings/drawing9.xml" ContentType="application/vnd.openxmlformats-officedocument.drawingml.chartshapes+xml"/>
  <Override PartName="/ppt/charts/chart46.xml" ContentType="application/vnd.openxmlformats-officedocument.drawingml.chart+xml"/>
  <Override PartName="/ppt/drawings/drawing10.xml" ContentType="application/vnd.openxmlformats-officedocument.drawingml.chartshapes+xml"/>
  <Override PartName="/ppt/charts/chart47.xml" ContentType="application/vnd.openxmlformats-officedocument.drawingml.chart+xml"/>
  <Override PartName="/ppt/drawings/drawing11.xml" ContentType="application/vnd.openxmlformats-officedocument.drawingml.chartshapes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drawings/drawing12.xml" ContentType="application/vnd.openxmlformats-officedocument.drawingml.chartshapes+xml"/>
  <Override PartName="/ppt/charts/chart50.xml" ContentType="application/vnd.openxmlformats-officedocument.drawingml.chart+xml"/>
  <Override PartName="/ppt/drawings/drawing13.xml" ContentType="application/vnd.openxmlformats-officedocument.drawingml.chartshapes+xml"/>
  <Override PartName="/ppt/charts/chart51.xml" ContentType="application/vnd.openxmlformats-officedocument.drawingml.chart+xml"/>
  <Override PartName="/ppt/drawings/drawing14.xml" ContentType="application/vnd.openxmlformats-officedocument.drawingml.chartshapes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drawings/drawing15.xml" ContentType="application/vnd.openxmlformats-officedocument.drawingml.chartshapes+xml"/>
  <Override PartName="/ppt/charts/chart54.xml" ContentType="application/vnd.openxmlformats-officedocument.drawingml.chart+xml"/>
  <Override PartName="/ppt/drawings/drawing16.xml" ContentType="application/vnd.openxmlformats-officedocument.drawingml.chartshapes+xml"/>
  <Override PartName="/ppt/charts/chart55.xml" ContentType="application/vnd.openxmlformats-officedocument.drawingml.chart+xml"/>
  <Override PartName="/ppt/drawings/drawing17.xml" ContentType="application/vnd.openxmlformats-officedocument.drawingml.chartshapes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drawings/drawing18.xml" ContentType="application/vnd.openxmlformats-officedocument.drawingml.chartshapes+xml"/>
  <Override PartName="/ppt/charts/chart58.xml" ContentType="application/vnd.openxmlformats-officedocument.drawingml.chart+xml"/>
  <Override PartName="/ppt/drawings/drawing19.xml" ContentType="application/vnd.openxmlformats-officedocument.drawingml.chartshapes+xml"/>
  <Override PartName="/ppt/charts/chart59.xml" ContentType="application/vnd.openxmlformats-officedocument.drawingml.chart+xml"/>
  <Override PartName="/ppt/drawings/drawing20.xml" ContentType="application/vnd.openxmlformats-officedocument.drawingml.chartshapes+xml"/>
  <Override PartName="/ppt/charts/chart60.xml" ContentType="application/vnd.openxmlformats-officedocument.drawingml.chart+xml"/>
  <Override PartName="/ppt/drawings/drawing2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1.xml" ContentType="application/vnd.openxmlformats-officedocument.drawingml.chart+xml"/>
  <Override PartName="/ppt/drawings/drawing22.xml" ContentType="application/vnd.openxmlformats-officedocument.drawingml.chartshapes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activeX/activeX2.xml" ContentType="application/vnd.ms-office.activeX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drawings/drawing23.xml" ContentType="application/vnd.openxmlformats-officedocument.drawingml.chartshapes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drawings/drawing24.xml" ContentType="application/vnd.openxmlformats-officedocument.drawingml.chartshapes+xml"/>
  <Override PartName="/ppt/charts/chart81.xml" ContentType="application/vnd.openxmlformats-officedocument.drawingml.chart+xml"/>
  <Override PartName="/ppt/drawings/drawing25.xml" ContentType="application/vnd.openxmlformats-officedocument.drawingml.chartshapes+xml"/>
  <Override PartName="/ppt/charts/chart82.xml" ContentType="application/vnd.openxmlformats-officedocument.drawingml.chart+xml"/>
  <Override PartName="/ppt/drawings/drawing26.xml" ContentType="application/vnd.openxmlformats-officedocument.drawingml.chartshapes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87" r:id="rId9"/>
    <p:sldId id="288" r:id="rId10"/>
    <p:sldId id="290" r:id="rId11"/>
    <p:sldId id="299" r:id="rId12"/>
    <p:sldId id="292" r:id="rId13"/>
    <p:sldId id="293" r:id="rId14"/>
    <p:sldId id="294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301" r:id="rId26"/>
    <p:sldId id="302" r:id="rId27"/>
    <p:sldId id="303" r:id="rId28"/>
    <p:sldId id="304" r:id="rId29"/>
    <p:sldId id="277" r:id="rId30"/>
    <p:sldId id="295" r:id="rId31"/>
    <p:sldId id="278" r:id="rId32"/>
    <p:sldId id="279" r:id="rId33"/>
    <p:sldId id="276" r:id="rId34"/>
    <p:sldId id="280" r:id="rId35"/>
    <p:sldId id="281" r:id="rId36"/>
    <p:sldId id="282" r:id="rId37"/>
    <p:sldId id="283" r:id="rId38"/>
    <p:sldId id="275" r:id="rId39"/>
    <p:sldId id="297" r:id="rId40"/>
  </p:sldIdLst>
  <p:sldSz cx="9144000" cy="6858000" type="screen4x3"/>
  <p:notesSz cx="679132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82" autoAdjust="0"/>
    <p:restoredTop sz="95652" autoAdjust="0"/>
  </p:normalViewPr>
  <p:slideViewPr>
    <p:cSldViewPr>
      <p:cViewPr>
        <p:scale>
          <a:sx n="120" d="100"/>
          <a:sy n="120" d="100"/>
        </p:scale>
        <p:origin x="-10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1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4.xlsx"/><Relationship Id="rId1" Type="http://schemas.openxmlformats.org/officeDocument/2006/relationships/themeOverride" Target="../theme/themeOverride1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50.xlsx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2.xlsx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Excel53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Excel54.xlsx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6.xlsx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Excel57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Excel58.xlsx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Excel60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_____Microsoft_Excel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2.xlsx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package" Target="../embeddings/_____Microsoft_Excel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package" Target="../embeddings/_____Microsoft_Excel80.xlsx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package" Target="../embeddings/_____Microsoft_Excel81.xlsx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package" Target="../embeddings/_____Microsoft_Excel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975308641975575E-2"/>
          <c:y val="3.086635926983939E-2"/>
          <c:w val="0.96095290172060999"/>
          <c:h val="0.76807919110253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8900797122582E-2"/>
                  <c:y val="7.256185040717484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418077,40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97530864197557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384626,30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6049382716053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77777777777863E-2"/>
                  <c:y val="6.43400785382044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394994,83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32098765432289E-2"/>
                  <c:y val="5.61206532178897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397175,25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год*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418077.4</c:v>
                </c:pt>
                <c:pt idx="1">
                  <c:v>384626.3</c:v>
                </c:pt>
                <c:pt idx="2">
                  <c:v>408856.75</c:v>
                </c:pt>
                <c:pt idx="3">
                  <c:v>394994.83</c:v>
                </c:pt>
                <c:pt idx="4">
                  <c:v>397175.25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123456790123468E-2"/>
                  <c:y val="2.80591533346169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411095,77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612E-2"/>
                  <c:y val="-1.9479112294450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384626,30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20987654321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408856,75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037037037037292E-2"/>
                  <c:y val="2.80603266089446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394994,83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5493705647905292E-2"/>
                  <c:y val="5.612065321788978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397175,25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год*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411095.77</c:v>
                </c:pt>
                <c:pt idx="1">
                  <c:v>384626.3</c:v>
                </c:pt>
                <c:pt idx="2">
                  <c:v>408856.75</c:v>
                </c:pt>
                <c:pt idx="3">
                  <c:v>394994.83</c:v>
                </c:pt>
                <c:pt idx="4">
                  <c:v>397175.25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(профицит)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0802469135802611E-2"/>
                  <c:y val="3.628092520358741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5308641975485E-2"/>
                  <c:y val="-1.08842775610762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год*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-6981.63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759744"/>
        <c:axId val="239761280"/>
      </c:barChart>
      <c:catAx>
        <c:axId val="23975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239761280"/>
        <c:crosses val="autoZero"/>
        <c:auto val="1"/>
        <c:lblAlgn val="ctr"/>
        <c:lblOffset val="100"/>
        <c:noMultiLvlLbl val="0"/>
      </c:catAx>
      <c:valAx>
        <c:axId val="239761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39759744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8478041576845394"/>
          <c:y val="0.8871834319588916"/>
          <c:w val="0.63043916846309278"/>
          <c:h val="0.1128165680411085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0.24000000000000021</c:v>
                </c:pt>
                <c:pt idx="1">
                  <c:v>0.76000000000000789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0.24000000000000021</c:v>
                </c:pt>
                <c:pt idx="1">
                  <c:v>0.76000000000000789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2022год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264263024712406"/>
          <c:y val="0.17386877432178952"/>
          <c:w val="0.77471473950575265"/>
          <c:h val="0.377669097679107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1"/>
              <c:layout>
                <c:manualLayout>
                  <c:x val="2.7350550061915613E-2"/>
                  <c:y val="-4.44441333743945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22461,1 тыс.рублей</c:v>
                </c:pt>
                <c:pt idx="1">
                  <c:v>Налоги на имущество 7160,0 тыс. рублей</c:v>
                </c:pt>
                <c:pt idx="2">
                  <c:v>Акцизы по подакцизным товарам 6297,0 тыс. рублей</c:v>
                </c:pt>
                <c:pt idx="3">
                  <c:v>Налоги на совокупный доход 25606,0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0.36499999999999999</c:v>
                </c:pt>
                <c:pt idx="1">
                  <c:v>0.11600000000000001</c:v>
                </c:pt>
                <c:pt idx="2">
                  <c:v>0.10199999999999999</c:v>
                </c:pt>
                <c:pt idx="3">
                  <c:v>0.41699999999999998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326555517666E-2"/>
          <c:y val="0.65126280830930305"/>
          <c:w val="0.87095123130036634"/>
          <c:h val="0.33762615834710291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8167405466520706"/>
          <c:y val="1.9999860018477655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36,8</a:t>
                    </a:r>
                  </a:p>
                  <a:p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9,9</a:t>
                    </a:r>
                  </a:p>
                  <a:p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23670,4 тыс.рублей</c:v>
                </c:pt>
                <c:pt idx="1">
                  <c:v>Налоги на имущество 7253,1 тыс. рублей</c:v>
                </c:pt>
                <c:pt idx="2">
                  <c:v>Акцизы по подакцизным товарам 6403,0 тыс. рублей</c:v>
                </c:pt>
                <c:pt idx="3">
                  <c:v>Налоги на совокупный доход 27007,3тыс.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0.36799999999999999</c:v>
                </c:pt>
                <c:pt idx="1">
                  <c:v>0.113</c:v>
                </c:pt>
                <c:pt idx="2">
                  <c:v>9.9000000000000005E-2</c:v>
                </c:pt>
                <c:pt idx="3">
                  <c:v>0.42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5126280830930305"/>
          <c:w val="0.87095123130036656"/>
          <c:h val="0.33540395167837955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год</a:t>
            </a:r>
            <a:endParaRPr lang="ru-RU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2023год</c:v>
                </c:pt>
              </c:strCache>
            </c:strRef>
          </c:tx>
          <c:dLbls>
            <c:dLbl>
              <c:idx val="0"/>
              <c:layout>
                <c:manualLayout>
                  <c:x val="2.7350550061915613E-2"/>
                  <c:y val="6.666620006159194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7527503095783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9,7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41,9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25039,4 тыс.рублей</c:v>
                </c:pt>
                <c:pt idx="1">
                  <c:v>Налоги на имущество 7361,9 тыс. рублей</c:v>
                </c:pt>
                <c:pt idx="2">
                  <c:v>Акцизы по подакцизным товарам 6487,0 тыс. рублей</c:v>
                </c:pt>
                <c:pt idx="3">
                  <c:v>Налоги на совокупный доход 28048,7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0.374</c:v>
                </c:pt>
                <c:pt idx="1">
                  <c:v>0.11</c:v>
                </c:pt>
                <c:pt idx="2">
                  <c:v>9.7000000000000003E-2</c:v>
                </c:pt>
                <c:pt idx="3">
                  <c:v>0.41899999999999998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4904060164060173"/>
          <c:w val="0.87095123130036656"/>
          <c:h val="0.33762615834710302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6723332505634E-2"/>
          <c:y val="0"/>
          <c:w val="0.95086553334989377"/>
          <c:h val="0.728884102967538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(отчет)</c:v>
                </c:pt>
                <c:pt idx="1">
                  <c:v>2021 год*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20131.7</c:v>
                </c:pt>
                <c:pt idx="1">
                  <c:v>18903.599999999999</c:v>
                </c:pt>
                <c:pt idx="2">
                  <c:v>22461.1</c:v>
                </c:pt>
                <c:pt idx="3" formatCode="General">
                  <c:v>23670.400000000001</c:v>
                </c:pt>
                <c:pt idx="4" formatCode="General">
                  <c:v>25039.4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903680"/>
        <c:axId val="238905216"/>
      </c:barChart>
      <c:catAx>
        <c:axId val="23890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38905216"/>
        <c:crosses val="autoZero"/>
        <c:auto val="1"/>
        <c:lblAlgn val="ctr"/>
        <c:lblOffset val="100"/>
        <c:noMultiLvlLbl val="0"/>
      </c:catAx>
      <c:valAx>
        <c:axId val="238905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3890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0.23800000000000004</c:v>
                </c:pt>
                <c:pt idx="1">
                  <c:v>0.76200000000000356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0.76000000000000778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917657999578841E-2"/>
          <c:y val="7.4073555623990969E-2"/>
          <c:w val="0.96599057620046902"/>
          <c:h val="0.74863556899378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2020(отчет)</c:v>
                </c:pt>
                <c:pt idx="1">
                  <c:v>2021 год*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5318.1</c:v>
                </c:pt>
                <c:pt idx="1">
                  <c:v>5957</c:v>
                </c:pt>
                <c:pt idx="2">
                  <c:v>6297</c:v>
                </c:pt>
                <c:pt idx="3">
                  <c:v>6403</c:v>
                </c:pt>
                <c:pt idx="4">
                  <c:v>6487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40211840"/>
        <c:axId val="240213376"/>
      </c:barChart>
      <c:catAx>
        <c:axId val="2402118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40213376"/>
        <c:crosses val="autoZero"/>
        <c:auto val="1"/>
        <c:lblAlgn val="ctr"/>
        <c:lblOffset val="100"/>
        <c:noMultiLvlLbl val="0"/>
      </c:catAx>
      <c:valAx>
        <c:axId val="240213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40211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0.73400000000000065</c:v>
                </c:pt>
                <c:pt idx="1">
                  <c:v>0.26600000000000001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0.33000000000000423</c:v>
                </c:pt>
                <c:pt idx="1">
                  <c:v>0.67000000000000914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888888888888947E-2"/>
          <c:y val="0.10392828272477825"/>
          <c:w val="0.96604938271604934"/>
          <c:h val="0.73836437305734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1.5432098765432159E-3"/>
                  <c:y val="-0.386940749697703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22332,4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297511422183496E-3"/>
                  <c:y val="-0.3998602429666078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20577,5 </a:t>
                    </a:r>
                  </a:p>
                  <a:p>
                    <a:r>
                      <a:rPr lang="ru-RU" sz="1400" b="0" i="0" u="none" strike="noStrike" baseline="0" dirty="0" smtClean="0"/>
                      <a:t>тыс. </a:t>
                    </a:r>
                    <a:r>
                      <a:rPr lang="ru-RU" sz="1400" b="0" i="0" u="none" strike="noStrike" baseline="0" dirty="0" err="1" smtClean="0"/>
                      <a:t>руб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86419753086384E-3"/>
                  <c:y val="-0.377267230955260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25606,0</a:t>
                    </a:r>
                  </a:p>
                  <a:p>
                    <a:r>
                      <a:rPr lang="ru-RU" sz="1400" b="0" i="0" u="none" strike="noStrike" baseline="0" dirty="0" smtClean="0"/>
                      <a:t>тыс. </a:t>
                    </a:r>
                    <a:r>
                      <a:rPr lang="ru-RU" sz="1400" b="0" i="0" u="none" strike="noStrike" baseline="0" dirty="0" err="1" smtClean="0"/>
                      <a:t>руб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864197530864543E-3"/>
                  <c:y val="-0.367593712212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27007,3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16741696018364E-16"/>
                  <c:y val="-0.411124546553808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28048,7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(отчет)</c:v>
                </c:pt>
                <c:pt idx="1">
                  <c:v>2021 год*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22332.400000000001</c:v>
                </c:pt>
                <c:pt idx="1">
                  <c:v>20577.5</c:v>
                </c:pt>
                <c:pt idx="2" formatCode="0.0">
                  <c:v>25606</c:v>
                </c:pt>
                <c:pt idx="3">
                  <c:v>27007.3</c:v>
                </c:pt>
                <c:pt idx="4">
                  <c:v>28048.7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0668032"/>
        <c:axId val="240669824"/>
      </c:barChart>
      <c:catAx>
        <c:axId val="240668032"/>
        <c:scaling>
          <c:orientation val="minMax"/>
        </c:scaling>
        <c:delete val="0"/>
        <c:axPos val="b"/>
        <c:majorTickMark val="out"/>
        <c:minorTickMark val="none"/>
        <c:tickLblPos val="nextTo"/>
        <c:crossAx val="240669824"/>
        <c:crosses val="autoZero"/>
        <c:auto val="1"/>
        <c:lblAlgn val="ctr"/>
        <c:lblOffset val="100"/>
        <c:noMultiLvlLbl val="0"/>
      </c:catAx>
      <c:valAx>
        <c:axId val="240669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06680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1294609981048E-2"/>
          <c:y val="4.9382370415994033E-2"/>
          <c:w val="0.73605449298084502"/>
          <c:h val="0.74863556899378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организаций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(отчет)</c:v>
                </c:pt>
                <c:pt idx="1">
                  <c:v>2021год*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6735.4</c:v>
                </c:pt>
                <c:pt idx="1">
                  <c:v>10510</c:v>
                </c:pt>
                <c:pt idx="2">
                  <c:v>7160</c:v>
                </c:pt>
                <c:pt idx="3" formatCode="General">
                  <c:v>7253.1</c:v>
                </c:pt>
                <c:pt idx="4" formatCode="General">
                  <c:v>7361.9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241378816"/>
        <c:axId val="241380352"/>
      </c:barChart>
      <c:catAx>
        <c:axId val="241378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241380352"/>
        <c:crosses val="autoZero"/>
        <c:auto val="1"/>
        <c:lblAlgn val="ctr"/>
        <c:lblOffset val="100"/>
        <c:noMultiLvlLbl val="0"/>
      </c:catAx>
      <c:valAx>
        <c:axId val="241380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241378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0.13</c:v>
                </c:pt>
                <c:pt idx="1">
                  <c:v>0.87000000000000688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0.77000000000000368</c:v>
                </c:pt>
                <c:pt idx="1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55160531935896"/>
          <c:y val="0.13466767345258979"/>
          <c:w val="0.77471473950575187"/>
          <c:h val="0.37639273021508712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452424033471417E-2"/>
          <c:y val="0.52698442039473914"/>
          <c:w val="0.82536709678577203"/>
          <c:h val="0.4397951318529162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год</a:t>
            </a:r>
            <a:endParaRPr lang="ru-RU" dirty="0"/>
          </a:p>
        </c:rich>
      </c:tx>
      <c:layout>
        <c:manualLayout>
          <c:xMode val="edge"/>
          <c:yMode val="edge"/>
          <c:x val="0.33732120042217573"/>
          <c:y val="1.36847975528166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59232307521387"/>
          <c:y val="0.16284249666703698"/>
          <c:w val="0.76917842461948671"/>
          <c:h val="0.384589212309743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66,0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608335184979452E-2"/>
                  <c:y val="-1.57289815020553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064284523941782E-2"/>
                  <c:y val="-5.4362709698922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оказания платных услуг и компенсации затрат государства 11132,7 тыс. рублей</c:v>
                </c:pt>
                <c:pt idx="1">
                  <c:v>Платежи при пользовании природными ресурсами 574,8 тыс. рублей</c:v>
                </c:pt>
                <c:pt idx="2">
                  <c:v>Доходы от использования имущества 4395,3 тыс. рублей</c:v>
                </c:pt>
                <c:pt idx="3">
                  <c:v>Доходы от продажи материальных и нематериальных активов 512,8 тыс. рублей</c:v>
                </c:pt>
                <c:pt idx="4">
                  <c:v>Штрафы, санкции, возмещение ущерба 246 тыс.рублей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0.66</c:v>
                </c:pt>
                <c:pt idx="1">
                  <c:v>3.4000000000000002E-2</c:v>
                </c:pt>
                <c:pt idx="2">
                  <c:v>0.26100000000000001</c:v>
                </c:pt>
                <c:pt idx="3">
                  <c:v>0.03</c:v>
                </c:pt>
                <c:pt idx="4">
                  <c:v>1.4999999999999999E-2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5428876449784359"/>
          <c:w val="0.87095123130036678"/>
          <c:h val="0.43237785719466809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443835202276634"/>
          <c:y val="0.16564505653218017"/>
          <c:w val="0.80976258390431444"/>
          <c:h val="0.392931412179273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2024год</c:v>
                </c:pt>
              </c:strCache>
            </c:strRef>
          </c:tx>
          <c:explosion val="2"/>
          <c:dPt>
            <c:idx val="0"/>
            <c:bubble3D val="0"/>
            <c:explosion val="0"/>
          </c:dPt>
          <c:dLbls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754287219686019E-2"/>
                  <c:y val="1.15806421615323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748694841104362E-2"/>
                  <c:y val="-6.42568384623559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276735453466724E-2"/>
                  <c:y val="-5.50881222564796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оказания платных услуг и компенсации затрат государства 11556,4 тыс. рублей</c:v>
                </c:pt>
                <c:pt idx="1">
                  <c:v>Платежи при пользовании природными ресурсами 574,8 тыс. рублей</c:v>
                </c:pt>
                <c:pt idx="2">
                  <c:v>Доходы от использования имущества 4430,2 тыс. рублей</c:v>
                </c:pt>
                <c:pt idx="3">
                  <c:v>Доходы от продажи материальных и нематериальных активов 512,9 тыс. рублей</c:v>
                </c:pt>
                <c:pt idx="4">
                  <c:v>Штрафы, санкции, возмещение ущерба 246,0 тыс.рублей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0.66700000000000004</c:v>
                </c:pt>
                <c:pt idx="1">
                  <c:v>3.3000000000000002E-2</c:v>
                </c:pt>
                <c:pt idx="2">
                  <c:v>0.25600000000000001</c:v>
                </c:pt>
                <c:pt idx="3">
                  <c:v>0.03</c:v>
                </c:pt>
                <c:pt idx="4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5428876449784359"/>
          <c:w val="0.87095123130036678"/>
          <c:h val="0.43237785719466809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год</a:t>
            </a:r>
            <a:endParaRPr lang="ru-RU" dirty="0"/>
          </a:p>
        </c:rich>
      </c:tx>
      <c:layout>
        <c:manualLayout>
          <c:xMode val="edge"/>
          <c:yMode val="edge"/>
          <c:x val="0.33732120042217573"/>
          <c:y val="1.36847975528166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773858460171087E-2"/>
          <c:y val="0.16358057099346685"/>
          <c:w val="0.77358765692700815"/>
          <c:h val="0.377359832647321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64,5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71405954893902E-2"/>
                  <c:y val="-1.35242425638343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775413842906349E-2"/>
                  <c:y val="-5.3771295059356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1996583712920789E-3"/>
                  <c:y val="-1.4948542302887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2910787690256637E-2"/>
                  <c:y val="-7.3128730954013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оказания платных услуг и компенсации затрат государства 10705 тыс. рублей</c:v>
                </c:pt>
                <c:pt idx="1">
                  <c:v>Платежи при пользовании природными ресурсами 574,8 тыс. рублей</c:v>
                </c:pt>
                <c:pt idx="2">
                  <c:v>Доходы от использования имущества 4360 тыс. рублей</c:v>
                </c:pt>
                <c:pt idx="3">
                  <c:v>Доходы от продажи материальных и нематериальных активов 512,7 тыс. рублей</c:v>
                </c:pt>
                <c:pt idx="4">
                  <c:v>Штрафы, санкции, возмещение ущерба 246,0 тыс.рублей</c:v>
                </c:pt>
                <c:pt idx="5">
                  <c:v>Инициативные платежи 206,2 тыс.рублей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0.64500000000000002</c:v>
                </c:pt>
                <c:pt idx="1">
                  <c:v>3.5000000000000003E-2</c:v>
                </c:pt>
                <c:pt idx="2">
                  <c:v>0.26200000000000001</c:v>
                </c:pt>
                <c:pt idx="3">
                  <c:v>3.1E-2</c:v>
                </c:pt>
                <c:pt idx="4">
                  <c:v>1.4999999999999999E-2</c:v>
                </c:pt>
                <c:pt idx="5">
                  <c:v>1.2E-2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5428876449784359"/>
          <c:w val="0.87095123130036678"/>
          <c:h val="0.43237785719466809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</a:t>
            </a:r>
            <a:r>
              <a:rPr lang="ru-RU" baseline="0" dirty="0" smtClean="0"/>
              <a:t> год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366845533999854"/>
          <c:y val="0.14353855852767741"/>
          <c:w val="0.67442938927872864"/>
          <c:h val="0.312058483168387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2021год</c:v>
                </c:pt>
              </c:strCache>
            </c:strRef>
          </c:tx>
          <c:dLbls>
            <c:dLbl>
              <c:idx val="0"/>
              <c:layout>
                <c:manualLayout>
                  <c:x val="-1.367527503095780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33,0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46903211245258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 98667,0 тыс. рублей</c:v>
                </c:pt>
                <c:pt idx="1">
                  <c:v>Субсидии 109068,95 тыс. рублей</c:v>
                </c:pt>
                <c:pt idx="2">
                  <c:v>Субвенции 115254,9 тыс. рублей</c:v>
                </c:pt>
                <c:pt idx="3">
                  <c:v>Иные МБТ 7737,1 тыс.рублей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0.29799999999999999</c:v>
                </c:pt>
                <c:pt idx="1">
                  <c:v>0.33</c:v>
                </c:pt>
                <c:pt idx="2">
                  <c:v>0.34899999999999998</c:v>
                </c:pt>
                <c:pt idx="3">
                  <c:v>2.3E-2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46603019154705788"/>
          <c:w val="0.87095123130036656"/>
          <c:h val="0.52063644854722058"/>
        </c:manualLayout>
      </c:layout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</a:t>
            </a:r>
            <a:r>
              <a:rPr lang="ru-RU" baseline="0" dirty="0" smtClean="0"/>
              <a:t> </a:t>
            </a:r>
            <a:r>
              <a:rPr lang="ru-RU" dirty="0" smtClean="0"/>
              <a:t>год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91220545216348"/>
          <c:y val="0.14760555060277852"/>
          <c:w val="0.67662891907898992"/>
          <c:h val="0.313076205622455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26,3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46903211245258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 82659,0тыс. рублей</c:v>
                </c:pt>
                <c:pt idx="1">
                  <c:v>Субсидии 113032,4 тыс. рублей</c:v>
                </c:pt>
                <c:pt idx="2">
                  <c:v>Субвенции 110370,9 тыс. рублей</c:v>
                </c:pt>
                <c:pt idx="3">
                  <c:v>Иные МБТ 7737,1 тыс.рублей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0.26300000000000001</c:v>
                </c:pt>
                <c:pt idx="1">
                  <c:v>0.36</c:v>
                </c:pt>
                <c:pt idx="2">
                  <c:v>0.35199999999999998</c:v>
                </c:pt>
                <c:pt idx="3">
                  <c:v>2.5000000000000001E-2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3641176576155765E-2"/>
          <c:y val="0.47868529125330167"/>
          <c:w val="0.87095123130036689"/>
          <c:h val="0.52063644854722058"/>
        </c:manualLayout>
      </c:layout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год</a:t>
            </a:r>
            <a:endParaRPr lang="ru-RU" dirty="0"/>
          </a:p>
        </c:rich>
      </c:tx>
      <c:layout>
        <c:manualLayout>
          <c:xMode val="edge"/>
          <c:yMode val="edge"/>
          <c:x val="0.33181672977872251"/>
          <c:y val="1.278497225178400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243911631162444"/>
          <c:y val="0.1452974845249074"/>
          <c:w val="0.69942104413058315"/>
          <c:h val="0.316062598048695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26,6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1168500206385387E-3"/>
                  <c:y val="-3.632910883226534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46903211245258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 83231,0 тыс. рублей</c:v>
                </c:pt>
                <c:pt idx="1">
                  <c:v>Субсидии 113875,7 тыс. рублей</c:v>
                </c:pt>
                <c:pt idx="2">
                  <c:v>Субвенции  108074,2 тыс. рублей</c:v>
                </c:pt>
                <c:pt idx="3">
                  <c:v>Иные МБТ 7737,1 тыс.рублей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0.26600000000000001</c:v>
                </c:pt>
                <c:pt idx="1">
                  <c:v>0.36399999999999999</c:v>
                </c:pt>
                <c:pt idx="2">
                  <c:v>0.34499999999999997</c:v>
                </c:pt>
                <c:pt idx="3">
                  <c:v>2.5000000000000001E-2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3641176576155765E-2"/>
          <c:y val="0.46670845174653663"/>
          <c:w val="0.87095123130036689"/>
          <c:h val="0.533291548253463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564E-2"/>
          <c:y val="5.7144965612843074E-2"/>
          <c:w val="0.95111499951394951"/>
          <c:h val="0.750917417362448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399840741088223E-2"/>
                  <c:y val="-0.379513058122481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411095,77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005976697164206E-3"/>
                  <c:y val="-0.398960619249545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144536652096427E-3"/>
                  <c:y val="-0.382296357393646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408856,75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1576750848921841E-3"/>
                  <c:y val="-0.35402996035292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394994,83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292585676999901E-3"/>
                  <c:y val="-0.3375485717936556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397175,25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(факт)</c:v>
                </c:pt>
                <c:pt idx="1">
                  <c:v>2021 год (оценка)</c:v>
                </c:pt>
                <c:pt idx="2">
                  <c:v>2022 год (прогноз)</c:v>
                </c:pt>
                <c:pt idx="3">
                  <c:v>2023 год (прогноз)</c:v>
                </c:pt>
                <c:pt idx="4">
                  <c:v>2024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411095.77</c:v>
                </c:pt>
                <c:pt idx="1">
                  <c:v>435108.71</c:v>
                </c:pt>
                <c:pt idx="2">
                  <c:v>408856.75</c:v>
                </c:pt>
                <c:pt idx="3">
                  <c:v>394994.83</c:v>
                </c:pt>
                <c:pt idx="4">
                  <c:v>397175.25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1595520"/>
        <c:axId val="241597056"/>
      </c:barChart>
      <c:catAx>
        <c:axId val="241595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41597056"/>
        <c:crosses val="autoZero"/>
        <c:auto val="1"/>
        <c:lblAlgn val="ctr"/>
        <c:lblOffset val="100"/>
        <c:noMultiLvlLbl val="0"/>
      </c:catAx>
      <c:valAx>
        <c:axId val="241597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159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950617283950615E-2"/>
          <c:y val="0"/>
          <c:w val="0.61882716049383524"/>
          <c:h val="0.864970423904051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>
                  <c:v>71298.149999999994</c:v>
                </c:pt>
                <c:pt idx="1">
                  <c:v>80181.2</c:v>
                </c:pt>
                <c:pt idx="2">
                  <c:v>67873.009999999995</c:v>
                </c:pt>
                <c:pt idx="3">
                  <c:v>67039.100000000006</c:v>
                </c:pt>
                <c:pt idx="4">
                  <c:v>66706.8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Обслуживание государственного долга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425</c:v>
                </c:pt>
                <c:pt idx="3">
                  <c:v>255</c:v>
                </c:pt>
                <c:pt idx="4">
                  <c:v>170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Лист1!$D$3:$D$6</c:f>
              <c:numCache>
                <c:formatCode>0.00</c:formatCode>
                <c:ptCount val="4"/>
                <c:pt idx="0">
                  <c:v>474.74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Лист1!$E$2:$E$6</c:f>
              <c:numCache>
                <c:formatCode>0.00</c:formatCode>
                <c:ptCount val="5"/>
                <c:pt idx="0">
                  <c:v>14515.849999999999</c:v>
                </c:pt>
                <c:pt idx="1">
                  <c:v>14969.449999999999</c:v>
                </c:pt>
                <c:pt idx="2">
                  <c:v>16488.7</c:v>
                </c:pt>
                <c:pt idx="3">
                  <c:v>16114.9</c:v>
                </c:pt>
                <c:pt idx="4">
                  <c:v>15728.1</c:v>
                </c:pt>
              </c:numCache>
            </c:numRef>
          </c:val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217E-3"/>
                  <c:y val="-1.7047143309140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9.7412247480801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217E-3"/>
                  <c:y val="-9.7412247480800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583708480090142E-17"/>
                  <c:y val="-1.2176530935100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9.7412247480801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Лист1!$G$2:$G$6</c:f>
              <c:numCache>
                <c:formatCode>0.00</c:formatCode>
                <c:ptCount val="5"/>
                <c:pt idx="0">
                  <c:v>44493.15</c:v>
                </c:pt>
                <c:pt idx="1">
                  <c:v>11260.79</c:v>
                </c:pt>
                <c:pt idx="2">
                  <c:v>10735.710000000001</c:v>
                </c:pt>
                <c:pt idx="3">
                  <c:v>10631.240000000002</c:v>
                </c:pt>
                <c:pt idx="4">
                  <c:v>10471.640000000001</c:v>
                </c:pt>
              </c:numCache>
            </c:numRef>
          </c:val>
        </c:ser>
        <c:ser>
          <c:idx val="5"/>
          <c:order val="5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Лист1!$H$2:$H$6</c:f>
              <c:numCache>
                <c:formatCode>0.00</c:formatCode>
                <c:ptCount val="5"/>
                <c:pt idx="0">
                  <c:v>183876.12</c:v>
                </c:pt>
                <c:pt idx="1">
                  <c:v>211144.52</c:v>
                </c:pt>
                <c:pt idx="2">
                  <c:v>197568.58</c:v>
                </c:pt>
                <c:pt idx="3">
                  <c:v>200339.03</c:v>
                </c:pt>
                <c:pt idx="4">
                  <c:v>201531.13</c:v>
                </c:pt>
              </c:numCache>
            </c:numRef>
          </c:val>
        </c:ser>
        <c:ser>
          <c:idx val="6"/>
          <c:order val="6"/>
          <c:tx>
            <c:strRef>
              <c:f>Лист1!$I$1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Лист1!$I$2:$I$6</c:f>
              <c:numCache>
                <c:formatCode>0.00</c:formatCode>
                <c:ptCount val="5"/>
                <c:pt idx="0">
                  <c:v>705.33999999999992</c:v>
                </c:pt>
                <c:pt idx="1">
                  <c:v>6523.33</c:v>
                </c:pt>
                <c:pt idx="2">
                  <c:v>3221.4300000000003</c:v>
                </c:pt>
                <c:pt idx="3">
                  <c:v>430</c:v>
                </c:pt>
                <c:pt idx="4">
                  <c:v>430</c:v>
                </c:pt>
              </c:numCache>
            </c:numRef>
          </c:val>
        </c:ser>
        <c:ser>
          <c:idx val="7"/>
          <c:order val="7"/>
          <c:tx>
            <c:strRef>
              <c:f>Лист1!$J$1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Лист1!$J$2:$J$6</c:f>
              <c:numCache>
                <c:formatCode>0.00</c:formatCode>
                <c:ptCount val="5"/>
                <c:pt idx="0">
                  <c:v>53299.1</c:v>
                </c:pt>
                <c:pt idx="1">
                  <c:v>58642.04</c:v>
                </c:pt>
                <c:pt idx="2">
                  <c:v>51290.3</c:v>
                </c:pt>
                <c:pt idx="3">
                  <c:v>45478.6</c:v>
                </c:pt>
                <c:pt idx="4">
                  <c:v>42963</c:v>
                </c:pt>
              </c:numCache>
            </c:numRef>
          </c:val>
        </c:ser>
        <c:ser>
          <c:idx val="8"/>
          <c:order val="8"/>
          <c:tx>
            <c:strRef>
              <c:f>Лист1!$K$1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Лист1!$K$2:$K$6</c:f>
              <c:numCache>
                <c:formatCode>0.00</c:formatCode>
                <c:ptCount val="5"/>
                <c:pt idx="0">
                  <c:v>1581.8899999999999</c:v>
                </c:pt>
                <c:pt idx="1">
                  <c:v>1703.43</c:v>
                </c:pt>
                <c:pt idx="2">
                  <c:v>1750.25</c:v>
                </c:pt>
                <c:pt idx="3">
                  <c:v>1732.5</c:v>
                </c:pt>
                <c:pt idx="4">
                  <c:v>1732.5</c:v>
                </c:pt>
              </c:numCache>
            </c:numRef>
          </c:val>
        </c:ser>
        <c:ser>
          <c:idx val="9"/>
          <c:order val="9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2020 год (отчет)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  <c:pt idx="4">
                  <c:v>2024 год</c:v>
                </c:pt>
              </c:strCache>
            </c:strRef>
          </c:cat>
          <c:val>
            <c:numRef>
              <c:f>Лист1!$L$2:$L$6</c:f>
              <c:numCache>
                <c:formatCode>0.00</c:formatCode>
                <c:ptCount val="5"/>
                <c:pt idx="0">
                  <c:v>40929.07</c:v>
                </c:pt>
                <c:pt idx="1">
                  <c:v>50209.21</c:v>
                </c:pt>
                <c:pt idx="2">
                  <c:v>59433.77</c:v>
                </c:pt>
                <c:pt idx="3">
                  <c:v>52904.47</c:v>
                </c:pt>
                <c:pt idx="4">
                  <c:v>57372.08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0891392"/>
        <c:axId val="240892928"/>
      </c:barChart>
      <c:catAx>
        <c:axId val="240891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240892928"/>
        <c:crosses val="autoZero"/>
        <c:auto val="1"/>
        <c:lblAlgn val="ctr"/>
        <c:lblOffset val="100"/>
        <c:noMultiLvlLbl val="0"/>
      </c:catAx>
      <c:valAx>
        <c:axId val="24089292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24089139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5277777777778578"/>
          <c:y val="9.307411483478762E-3"/>
          <c:w val="0.33796296296297401"/>
          <c:h val="0.9906925885165212"/>
        </c:manualLayout>
      </c:layout>
      <c:overlay val="0"/>
      <c:txPr>
        <a:bodyPr/>
        <a:lstStyle/>
        <a:p>
          <a:pPr>
            <a:defRPr sz="10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0.75900000000000556</c:v>
                </c:pt>
                <c:pt idx="1">
                  <c:v>0.24100000000000021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01311120832106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951431418295108"/>
          <c:y val="0.19124454311014571"/>
          <c:w val="0.1298239282589668"/>
          <c:h val="0.67980010651315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176156,38 тыс. рублей</c:v>
                </c:pt>
                <c:pt idx="1">
                  <c:v>Развитие культуры в Котельничском районе 47910,68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55,1 тыс. рублей</c:v>
                </c:pt>
                <c:pt idx="3">
                  <c:v>Развитие физической культуры и спорта 15733,66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176156.37999999998</c:v>
                </c:pt>
                <c:pt idx="1">
                  <c:v>47910.68</c:v>
                </c:pt>
                <c:pt idx="2">
                  <c:v>55.1</c:v>
                </c:pt>
                <c:pt idx="3">
                  <c:v>15733.66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722"/>
          <c:y val="0.18679321876631158"/>
          <c:w val="0.58106250607562537"/>
          <c:h val="0.80428863104161519"/>
        </c:manualLayout>
      </c:layout>
      <c:overlay val="0"/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4014"/>
          <c:y val="4.2666821954488822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5772,69 тыс. рублей</c:v>
                </c:pt>
                <c:pt idx="1">
                  <c:v>Развитие муниципального управления 38771,16 тыс. рублей</c:v>
                </c:pt>
                <c:pt idx="2">
                  <c:v>Управление муниципальными финансами и регулирование межбюджетных отношений 68870,22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5772.6900000000005</c:v>
                </c:pt>
                <c:pt idx="1">
                  <c:v>38771.159999999996</c:v>
                </c:pt>
                <c:pt idx="2">
                  <c:v>68870.22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1527085156022181"/>
          <c:y val="0.39236029539753287"/>
          <c:w val="0.5831859385632352"/>
          <c:h val="0.52132770648187565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4025"/>
          <c:y val="4.266682195448885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705,34 тыс. рублей</c:v>
                </c:pt>
                <c:pt idx="1">
                  <c:v>Развитие транспортной инфраструктуры 34991,54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19705,7 тыс. рублей</c:v>
                </c:pt>
                <c:pt idx="4">
                  <c:v>Развитие строительства и архитектуры 110,46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705.33999999999992</c:v>
                </c:pt>
                <c:pt idx="1">
                  <c:v>34991.54</c:v>
                </c:pt>
                <c:pt idx="2">
                  <c:v>13</c:v>
                </c:pt>
                <c:pt idx="3">
                  <c:v>19705.7</c:v>
                </c:pt>
                <c:pt idx="4">
                  <c:v>110.46000000000001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39"/>
          <c:y val="0.23758797172106624"/>
          <c:w val="0.5831859385632352"/>
          <c:h val="0.76241202827893351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4025"/>
          <c:y val="4.266682195448885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99,87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99.86999999999999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1384781456635333"/>
          <c:y val="0.23758797172106624"/>
          <c:w val="0.5831859385632352"/>
          <c:h val="0.76241202827893351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940580344124008"/>
          <c:y val="4.2666821954488801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201263,05 тыс. рублей</c:v>
                </c:pt>
                <c:pt idx="1">
                  <c:v>Развитие культуры в Котельничском районе 15850,69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79,9 тыс. рублей</c:v>
                </c:pt>
                <c:pt idx="3">
                  <c:v>Развитие физической культуры и спорта 18452,22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201263.05</c:v>
                </c:pt>
                <c:pt idx="1">
                  <c:v>15850.69</c:v>
                </c:pt>
                <c:pt idx="2">
                  <c:v>79.900000000000006</c:v>
                </c:pt>
                <c:pt idx="3">
                  <c:v>18452.22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292517254788063"/>
          <c:y val="0.19526008064012407"/>
          <c:w val="0.58781556819285541"/>
          <c:h val="0.80473991935989131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4019"/>
          <c:y val="4.2666821954488836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5186,67 тыс. рублей</c:v>
                </c:pt>
                <c:pt idx="1">
                  <c:v>Развитие муниципального управления 50520,76 тыс. рублей</c:v>
                </c:pt>
                <c:pt idx="2">
                  <c:v>Управление муниципальными финансами и регулирование межбюджетных отношений 72121,08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5186.67</c:v>
                </c:pt>
                <c:pt idx="1">
                  <c:v>50520.759999999995</c:v>
                </c:pt>
                <c:pt idx="2">
                  <c:v>72121.08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45"/>
          <c:y val="0.19526008064012418"/>
          <c:w val="0.5831859385632352"/>
          <c:h val="0.56770439635302539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403"/>
          <c:y val="4.266682195448887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9451,92 тыс. рублей</c:v>
                </c:pt>
                <c:pt idx="1">
                  <c:v>Развитие транспортной инфраструктуры 44900,25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14631,2 тыс. рублей</c:v>
                </c:pt>
                <c:pt idx="4">
                  <c:v>Развитие строительства и архитектуры 75,59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9451.92</c:v>
                </c:pt>
                <c:pt idx="1">
                  <c:v>44900.25</c:v>
                </c:pt>
                <c:pt idx="2">
                  <c:v>13</c:v>
                </c:pt>
                <c:pt idx="3">
                  <c:v>14631.2</c:v>
                </c:pt>
                <c:pt idx="4">
                  <c:v>75.59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45"/>
          <c:y val="0.23758797172106624"/>
          <c:w val="0.5831859385632352"/>
          <c:h val="0.76241202827893351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403"/>
          <c:y val="4.266682195448887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99,98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99.98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56"/>
          <c:y val="0.23758797172106624"/>
          <c:w val="0.5831859385632352"/>
          <c:h val="0.76241202827893351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940580344124014"/>
          <c:y val="4.2666821954488822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190077,68 тыс. рублей</c:v>
                </c:pt>
                <c:pt idx="1">
                  <c:v>Развитие культуры в Котельничском районе 14088,11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94,9 тыс. рублей</c:v>
                </c:pt>
                <c:pt idx="3">
                  <c:v>Развитие физической культуры и спорта 17321,73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190077.68</c:v>
                </c:pt>
                <c:pt idx="1">
                  <c:v>14088.11</c:v>
                </c:pt>
                <c:pt idx="2">
                  <c:v>94.9</c:v>
                </c:pt>
                <c:pt idx="3">
                  <c:v>17321.73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292517254788074"/>
          <c:y val="0.19526008064012412"/>
          <c:w val="0.5878155681928553"/>
          <c:h val="0.80473991935989153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4025"/>
          <c:y val="4.2666821954488857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2994,41 тыс. рублей</c:v>
                </c:pt>
                <c:pt idx="1">
                  <c:v>Развитие муниципального управления 56140,19 тыс. рублей</c:v>
                </c:pt>
                <c:pt idx="2">
                  <c:v>Управление муниципальными финансами и регулирование межбюджетных отношений 70105,6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2994.4100000000003</c:v>
                </c:pt>
                <c:pt idx="1">
                  <c:v>56140.189999999995</c:v>
                </c:pt>
                <c:pt idx="2">
                  <c:v>70105.600000000006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5"/>
          <c:y val="0.19526008064012423"/>
          <c:w val="0.5831859385632352"/>
          <c:h val="0.56770439635302561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0.76000000000000789</c:v>
                </c:pt>
                <c:pt idx="1">
                  <c:v>0.24000000000000021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4036"/>
          <c:y val="4.2666821954488898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3221,43 тыс. рублей</c:v>
                </c:pt>
                <c:pt idx="1">
                  <c:v>Развитие транспортной инфраструктуры 41916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10334,7 тыс. рублей</c:v>
                </c:pt>
                <c:pt idx="4">
                  <c:v>Развитие строительства и архитектуры 5,6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3221.4300000000003</c:v>
                </c:pt>
                <c:pt idx="1">
                  <c:v>41916</c:v>
                </c:pt>
                <c:pt idx="2">
                  <c:v>13</c:v>
                </c:pt>
                <c:pt idx="3">
                  <c:v>10334.700000000003</c:v>
                </c:pt>
                <c:pt idx="4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5"/>
          <c:y val="0.23758797172106624"/>
          <c:w val="0.5831859385632352"/>
          <c:h val="0.76241202827893351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4036"/>
          <c:y val="4.2666821954488898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5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61"/>
          <c:y val="0.23758797172106624"/>
          <c:w val="0.5831859385632352"/>
          <c:h val="0.76241202827893351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940580344124019"/>
          <c:y val="4.2666821954488836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193460,84 тыс. рублей</c:v>
                </c:pt>
                <c:pt idx="1">
                  <c:v>Развитие культуры в Котельничском районе 13904,34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94,9 тыс. рублей</c:v>
                </c:pt>
                <c:pt idx="3">
                  <c:v>Развитие физической культуры и спорта 17166,83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193460.84</c:v>
                </c:pt>
                <c:pt idx="1">
                  <c:v>13904.34</c:v>
                </c:pt>
                <c:pt idx="2">
                  <c:v>94.9</c:v>
                </c:pt>
                <c:pt idx="3">
                  <c:v>17166.830000000002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292517254788085"/>
          <c:y val="0.19526008064012418"/>
          <c:w val="0.58781556819285519"/>
          <c:h val="0.80473991935989175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403"/>
          <c:y val="4.26668219544888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73269660736864"/>
          <c:y val="0.33464316043615577"/>
          <c:w val="0.10431454748711995"/>
          <c:h val="0.572235798207968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2894,6 тыс. рублей</c:v>
                </c:pt>
                <c:pt idx="1">
                  <c:v>Развитие муниципального управления 44306,33 тыс. рублей</c:v>
                </c:pt>
                <c:pt idx="2">
                  <c:v>Управление муниципальными финансами и регулирование межбюджетных отношений 73745,2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2894.6</c:v>
                </c:pt>
                <c:pt idx="1">
                  <c:v>44306.33</c:v>
                </c:pt>
                <c:pt idx="2">
                  <c:v>73745.2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56"/>
          <c:y val="0.19526008064012426"/>
          <c:w val="0.5831859385632352"/>
          <c:h val="0.56770439635302572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4041"/>
          <c:y val="4.266682195448891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430 тыс. рублей</c:v>
                </c:pt>
                <c:pt idx="1">
                  <c:v>Развитие транспортной инфраструктуры 40571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5868 тыс. рублей</c:v>
                </c:pt>
                <c:pt idx="4">
                  <c:v>Развитие строительства и архитектуры 5,6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430</c:v>
                </c:pt>
                <c:pt idx="1">
                  <c:v>40571</c:v>
                </c:pt>
                <c:pt idx="2">
                  <c:v>13</c:v>
                </c:pt>
                <c:pt idx="3">
                  <c:v>5868</c:v>
                </c:pt>
                <c:pt idx="4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56"/>
          <c:y val="0.23758797172106624"/>
          <c:w val="0.5831859385632352"/>
          <c:h val="0.76241202827893351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4041"/>
          <c:y val="4.2666821954488919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5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67"/>
          <c:y val="0.23758797172106624"/>
          <c:w val="0.5831859385632352"/>
          <c:h val="0.76241202827893351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4940580344124025"/>
          <c:y val="4.2666821954488857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194682,14 тыс. рублей</c:v>
                </c:pt>
                <c:pt idx="1">
                  <c:v>Развитие культуры в Котельничском районе 13756,54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94,9 тыс. рублей</c:v>
                </c:pt>
                <c:pt idx="3">
                  <c:v>Развитие физической культуры и спорта 17498,83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194682.14</c:v>
                </c:pt>
                <c:pt idx="1">
                  <c:v>13756.54</c:v>
                </c:pt>
                <c:pt idx="2">
                  <c:v>94.9</c:v>
                </c:pt>
                <c:pt idx="3">
                  <c:v>17498.830000000002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292517254788091"/>
          <c:y val="0.19526008064012423"/>
          <c:w val="0.58781556819285508"/>
          <c:h val="0.80473991935989186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 smtClean="0"/>
              <a:t>МП общего характера</a:t>
            </a:r>
            <a:endParaRPr lang="ru-RU" dirty="0"/>
          </a:p>
        </c:rich>
      </c:tx>
      <c:layout>
        <c:manualLayout>
          <c:xMode val="edge"/>
          <c:yMode val="edge"/>
          <c:x val="0.24940580344124036"/>
          <c:y val="4.2666821954488898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Управление муниципальным имуществом 2894,6 тыс. рублей</c:v>
                </c:pt>
                <c:pt idx="1">
                  <c:v>Развитие муниципального управления 43645,14 тыс. рублей</c:v>
                </c:pt>
                <c:pt idx="2">
                  <c:v>Управление муниципальными финансами и регулирование межбюджетных отношений 77696,9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2894.6</c:v>
                </c:pt>
                <c:pt idx="1">
                  <c:v>43645.14</c:v>
                </c:pt>
                <c:pt idx="2">
                  <c:v>77696.899999999994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61"/>
          <c:y val="0.19526008064012429"/>
          <c:w val="0.5831859385632352"/>
          <c:h val="0.56770439635302583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поддержка отраслей экономики</a:t>
            </a:r>
            <a:endParaRPr lang="ru-RU" dirty="0"/>
          </a:p>
        </c:rich>
      </c:tx>
      <c:layout>
        <c:manualLayout>
          <c:xMode val="edge"/>
          <c:yMode val="edge"/>
          <c:x val="0.24940580344124044"/>
          <c:y val="4.2666821954488933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Развитие коммунальной и жилищной инфраструктуры 430 тыс. рублей</c:v>
                </c:pt>
                <c:pt idx="1">
                  <c:v>Развитие транспортной инфраструктуры 39930 тыс 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3993,4 тыс. рублей</c:v>
                </c:pt>
                <c:pt idx="4">
                  <c:v>Развитие строительства и архитектуры 5,6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430</c:v>
                </c:pt>
                <c:pt idx="1">
                  <c:v>39930</c:v>
                </c:pt>
                <c:pt idx="2">
                  <c:v>13</c:v>
                </c:pt>
                <c:pt idx="3">
                  <c:v>3993.4</c:v>
                </c:pt>
                <c:pt idx="4">
                  <c:v>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61"/>
          <c:y val="0.23758797172106624"/>
          <c:w val="0.5831859385632352"/>
          <c:h val="0.76241202827893351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</a:t>
            </a:r>
            <a:r>
              <a:rPr lang="ru-RU" dirty="0" smtClean="0"/>
              <a:t>обеспечение безопасных условий жизнедеятельности</a:t>
            </a:r>
            <a:endParaRPr lang="ru-RU" dirty="0"/>
          </a:p>
        </c:rich>
      </c:tx>
      <c:layout>
        <c:manualLayout>
          <c:xMode val="edge"/>
          <c:yMode val="edge"/>
          <c:x val="0.24940580344124044"/>
          <c:y val="4.2666821954488933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5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755480217750972"/>
          <c:y val="0.23758797172106624"/>
          <c:w val="0.5831859385632352"/>
          <c:h val="0.76241202827893351"/>
        </c:manualLayout>
      </c:layout>
      <c:overlay val="0"/>
      <c:spPr>
        <a:ln w="0"/>
      </c:spPr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0.76000000000000789</c:v>
                </c:pt>
                <c:pt idx="1">
                  <c:v>0.24000000000000021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073891579645143E-2"/>
          <c:y val="2.3560745403293552E-2"/>
          <c:w val="0.94785221684071064"/>
          <c:h val="0.519107309160491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Руководство и управление в сфере установленных функций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37507.43</c:v>
                </c:pt>
                <c:pt idx="1">
                  <c:v>37534.300000000003</c:v>
                </c:pt>
                <c:pt idx="2">
                  <c:v>37691.4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Резервные фонды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21709.74</c:v>
                </c:pt>
                <c:pt idx="1">
                  <c:v>15166.47</c:v>
                </c:pt>
                <c:pt idx="2">
                  <c:v>19479.580000000005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Судебная система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1110613399031934E-3"/>
                  <c:y val="-1.6653078902018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7407075599354221E-3"/>
                  <c:y val="-3.4002017757752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7777653349757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3.7</c:v>
                </c:pt>
                <c:pt idx="2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8113792"/>
        <c:axId val="247935360"/>
      </c:barChart>
      <c:catAx>
        <c:axId val="248113792"/>
        <c:scaling>
          <c:orientation val="minMax"/>
        </c:scaling>
        <c:delete val="0"/>
        <c:axPos val="b"/>
        <c:majorTickMark val="out"/>
        <c:minorTickMark val="none"/>
        <c:tickLblPos val="nextTo"/>
        <c:crossAx val="247935360"/>
        <c:crosses val="autoZero"/>
        <c:auto val="1"/>
        <c:lblAlgn val="ctr"/>
        <c:lblOffset val="100"/>
        <c:noMultiLvlLbl val="0"/>
      </c:catAx>
      <c:valAx>
        <c:axId val="2479353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8113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1822839385201162E-2"/>
          <c:y val="0.67517287718021735"/>
          <c:w val="0.85635432122959765"/>
          <c:h val="0.32482712281979187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Безопасность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1740.25</c:v>
                </c:pt>
                <c:pt idx="1">
                  <c:v>1732.5</c:v>
                </c:pt>
                <c:pt idx="2">
                  <c:v>1732.5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7989376"/>
        <c:axId val="247990912"/>
      </c:barChart>
      <c:catAx>
        <c:axId val="247989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47990912"/>
        <c:crosses val="autoZero"/>
        <c:auto val="1"/>
        <c:lblAlgn val="ctr"/>
        <c:lblOffset val="100"/>
        <c:noMultiLvlLbl val="0"/>
      </c:catAx>
      <c:valAx>
        <c:axId val="247990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7989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0.36000000000000032</c:v>
                </c:pt>
                <c:pt idx="1">
                  <c:v>0.64000000000000312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0.64000000000000312</c:v>
                </c:pt>
                <c:pt idx="1">
                  <c:v>0.36000000000000032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1.0000000000000005E-2</c:v>
                </c:pt>
                <c:pt idx="1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2225"/>
          </c:spPr>
          <c:dLbls>
            <c:dLbl>
              <c:idx val="0"/>
              <c:layout>
                <c:manualLayout>
                  <c:x val="4.0143088209130588E-2"/>
                  <c:y val="-6.8375589806760903E-3"/>
                </c:manualLayout>
              </c:layout>
              <c:tx>
                <c:rich>
                  <a:bodyPr/>
                  <a:lstStyle/>
                  <a:p>
                    <a:pPr>
                      <a:defRPr sz="1200" baseline="0"/>
                    </a:pPr>
                    <a:r>
                      <a:rPr lang="en-US" baseline="0" dirty="0" smtClean="0"/>
                      <a:t>99,</a:t>
                    </a:r>
                    <a:r>
                      <a:rPr lang="ru-RU" baseline="0" dirty="0" smtClean="0"/>
                      <a:t>2</a:t>
                    </a:r>
                    <a:r>
                      <a:rPr lang="en-US" baseline="0" dirty="0" smtClean="0"/>
                      <a:t>%</a:t>
                    </a:r>
                    <a:endParaRPr lang="en-US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1755630192298487E-2"/>
                  <c:y val="-3.4187794903380433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/>
                    </a:pPr>
                    <a:r>
                      <a:rPr lang="ru-RU" sz="1400" baseline="0" dirty="0" smtClean="0"/>
                      <a:t>0,8</a:t>
                    </a:r>
                    <a:r>
                      <a:rPr lang="en-US" sz="1400" baseline="0" dirty="0" smtClean="0"/>
                      <a:t>%</a:t>
                    </a:r>
                    <a:endParaRPr lang="en-US" sz="1400" baseline="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5483762594950368"/>
                  <c:y val="-3.4187794903380447E-2"/>
                </c:manualLayout>
              </c:layout>
              <c:spPr/>
              <c:txPr>
                <a:bodyPr/>
                <a:lstStyle/>
                <a:p>
                  <a:pPr>
                    <a:defRPr sz="1200" baseline="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5483762594950368"/>
                  <c:y val="-8.2050707768113074E-2"/>
                </c:manualLayout>
              </c:layout>
              <c:tx>
                <c:rich>
                  <a:bodyPr/>
                  <a:lstStyle/>
                  <a:p>
                    <a:pPr>
                      <a:defRPr sz="1200" baseline="0"/>
                    </a:pPr>
                    <a:r>
                      <a:rPr lang="en-US" dirty="0" smtClean="0"/>
                      <a:t>0,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Возмещение части затрат на уплату процентов по инвестиционным кредитам (займам) в агропромышленном комплексе</c:v>
                </c:pt>
                <c:pt idx="1">
                  <c:v>организация проведения мероприятий по предупреждению и ликвидации безнадзорных домашних животных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0.99199999999999999</c:v>
                </c:pt>
                <c:pt idx="1">
                  <c:v>8.0000000000000002E-3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8.602090330528106E-2"/>
                  <c:y val="2.73502359227046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749035707931715E-2"/>
                  <c:y val="2.73502359227046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Возмещение части затрат на уплату процентов по инвестиционным кредитам (займам) в агропромышленном комплексе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layout>
                <c:manualLayout>
                  <c:x val="5.7347268870186971E-3"/>
                  <c:y val="-2.73502359227045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dLbl>
              <c:idx val="2"/>
              <c:layout>
                <c:manualLayout>
                  <c:x val="-0.1089598108533544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</c:dLbl>
            <c:txPr>
              <a:bodyPr rot="0"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1"/>
          </c:dLbls>
          <c:cat>
            <c:strRef>
              <c:f>Лист1!$A$2</c:f>
              <c:strCache>
                <c:ptCount val="1"/>
                <c:pt idx="0">
                  <c:v>Возмещение части затрат на уплату процентов по инвестиционным кредитам (займам) в агропромышленном комплексе</c:v>
                </c:pt>
              </c:strCache>
            </c:strRef>
          </c:cat>
          <c:val>
            <c:numRef>
              <c:f>Лист1!$B$2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0345221527534"/>
          <c:y val="0.12993229721263044"/>
          <c:w val="0.69238473424733737"/>
          <c:h val="0.7401354055747423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9.1755630192299972E-2"/>
                  <c:y val="6.1302252930199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252243994115412E-2"/>
                  <c:y val="-2.4663296169043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856890116312123E-2"/>
                  <c:y val="-8.332858683343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181702337872052E-2"/>
                  <c:y val="-0.13507879028933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673634435093291E-2"/>
                  <c:y val="-0.13536406297816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7392225516554911E-2"/>
                  <c:y val="7.9832910331699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Содержание автомобильных дорог общего пользования местного значения и искусственных сооружений на них.
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0.28000000000000008</c:v>
                </c:pt>
                <c:pt idx="1">
                  <c:v>0.72000000000000064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1181353738745"/>
          <c:y val="0.12993229721263017"/>
          <c:w val="0.69238473424733737"/>
          <c:h val="0.7401354055747407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6.3081995757205231E-2"/>
                  <c:y val="6.1302252930199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252243994115412E-2"/>
                  <c:y val="-2.4663296169043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5856890116312123E-2"/>
                  <c:y val="-8.332858683343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181702337872052E-2"/>
                  <c:y val="-0.13507879028933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673634435093291E-2"/>
                  <c:y val="-0.13536406297816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7392225516554911E-2"/>
                  <c:y val="7.98329103316999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</c:f>
              <c:strCache>
                <c:ptCount val="1"/>
                <c:pt idx="0">
                  <c:v>Содержание автомобильных дорог общего пользования местного значения и искусственных сооружений на них.
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83750110942814E-2"/>
          <c:y val="0.12359471674738955"/>
          <c:w val="0.21605722835278129"/>
          <c:h val="0.399232163347597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Осуществление дорожной деятельности в отношении автомобильных дорог общего пользования местного значения </c:v>
                </c:pt>
                <c:pt idx="1">
                  <c:v>Ремонт участка автомобильной дороги "Котельнич-Даровской -Шалеевщина"</c:v>
                </c:pt>
                <c:pt idx="2">
                  <c:v>Ремонт водопропускных труб</c:v>
                </c:pt>
                <c:pt idx="3">
                  <c:v>Разработка проекта «Организация     дорожного        движения» в границах территории муниципального образования "Котельничский муниципальный район Кировской области"</c:v>
                </c:pt>
              </c:strCache>
            </c:strRef>
          </c:cat>
          <c:val>
            <c:numRef>
              <c:f>Лист1!$B$2:$B$5</c:f>
              <c:numCache>
                <c:formatCode>@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t"/>
      <c:legendEntry>
        <c:idx val="0"/>
        <c:txPr>
          <a:bodyPr/>
          <a:lstStyle/>
          <a:p>
            <a:pPr algn="just">
              <a:lnSpc>
                <a:spcPts val="1200"/>
              </a:lnSpc>
              <a:defRPr sz="800" b="0" i="0" kern="0" spc="0" baseline="0">
                <a:latin typeface="Arial" pitchFamily="34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 marL="0" algn="just">
              <a:lnSpc>
                <a:spcPts val="1200"/>
              </a:lnSpc>
              <a:defRPr sz="800" b="0" i="0" kern="0" spc="0" baseline="0">
                <a:latin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1"/>
          <c:h val="1"/>
        </c:manualLayout>
      </c:layout>
      <c:overlay val="1"/>
      <c:spPr>
        <a:noFill/>
        <a:ln>
          <a:solidFill>
            <a:schemeClr val="accent1"/>
          </a:solidFill>
        </a:ln>
      </c:spPr>
      <c:txPr>
        <a:bodyPr/>
        <a:lstStyle/>
        <a:p>
          <a:pPr algn="just">
            <a:lnSpc>
              <a:spcPts val="1200"/>
            </a:lnSpc>
            <a:defRPr sz="800" b="0" i="0" kern="0" spc="0" baseline="0">
              <a:latin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0345221527534"/>
          <c:y val="0.12993229721263044"/>
          <c:w val="0.69238473424733737"/>
          <c:h val="0.740135405574742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2.96294222495963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672881846262981E-3"/>
                  <c:y val="6.962130998708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881771606147986E-2"/>
                  <c:y val="-1.1964920630476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2153382420187203E-2"/>
                  <c:y val="-4.5233529174149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181702337872052E-2"/>
                  <c:y val="-0.13507879028933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858544005524666E-2"/>
                  <c:y val="-0.14171329384521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4799406478344955E-2"/>
                  <c:y val="6.5125403446745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Осуществление дорожной деятельности в отношении автомобильных дорог общего пользования местного значения </c:v>
                </c:pt>
                <c:pt idx="1">
                  <c:v>Ремонт участка автомобильной дороги "Котельнич-Даровской -Шалеевщина"</c:v>
                </c:pt>
                <c:pt idx="2">
                  <c:v>Ремонт водопропускных труб</c:v>
                </c:pt>
                <c:pt idx="3">
                  <c:v>Разработка проекта «Организация     дорожного        движения» в границах территории муниципального образования "Котельничский муниципальный район Кировской области"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0.89400000000000002</c:v>
                </c:pt>
                <c:pt idx="1">
                  <c:v>2.9000000000000001E-2</c:v>
                </c:pt>
                <c:pt idx="2">
                  <c:v>1.7000000000000001E-2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0.96</c:v>
                </c:pt>
                <c:pt idx="1">
                  <c:v>0.3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0.04</c:v>
                </c:pt>
                <c:pt idx="1">
                  <c:v>0.69799999999999995</c:v>
                </c:pt>
                <c:pt idx="2">
                  <c:v>0.69799999999999995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8461184"/>
        <c:axId val="248462720"/>
      </c:barChart>
      <c:catAx>
        <c:axId val="248461184"/>
        <c:scaling>
          <c:orientation val="minMax"/>
        </c:scaling>
        <c:delete val="0"/>
        <c:axPos val="b"/>
        <c:majorTickMark val="out"/>
        <c:minorTickMark val="none"/>
        <c:tickLblPos val="nextTo"/>
        <c:crossAx val="248462720"/>
        <c:crosses val="autoZero"/>
        <c:auto val="1"/>
        <c:lblAlgn val="ctr"/>
        <c:lblOffset val="100"/>
        <c:noMultiLvlLbl val="0"/>
      </c:catAx>
      <c:valAx>
        <c:axId val="2484627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484611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920027396101741E-2"/>
          <c:y val="4.5132484825930505E-2"/>
          <c:w val="0.97888174533229133"/>
          <c:h val="0.90366746311677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31397.040000000001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137044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272.83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21540.6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Профессиональная подготовка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3868492435921898E-3"/>
                  <c:y val="-5.97683267970790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35.51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7278.6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738944"/>
        <c:axId val="248740480"/>
      </c:barChart>
      <c:catAx>
        <c:axId val="248738944"/>
        <c:scaling>
          <c:orientation val="minMax"/>
        </c:scaling>
        <c:delete val="1"/>
        <c:axPos val="b"/>
        <c:majorTickMark val="out"/>
        <c:minorTickMark val="none"/>
        <c:tickLblPos val="none"/>
        <c:crossAx val="248740480"/>
        <c:crosses val="autoZero"/>
        <c:auto val="1"/>
        <c:lblAlgn val="ctr"/>
        <c:lblOffset val="100"/>
        <c:noMultiLvlLbl val="0"/>
      </c:catAx>
      <c:valAx>
        <c:axId val="2487404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8738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920027396101741E-2"/>
          <c:y val="4.5132484825930547E-2"/>
          <c:w val="0.97888174533229133"/>
          <c:h val="0.90366746311677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519384243287851E-2"/>
                  <c:y val="1.195384685616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31858.799999999996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139649.9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276.92999999999995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21274.799999999996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4F81BD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7278.6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785920"/>
        <c:axId val="248804096"/>
      </c:barChart>
      <c:catAx>
        <c:axId val="248785920"/>
        <c:scaling>
          <c:orientation val="minMax"/>
        </c:scaling>
        <c:delete val="1"/>
        <c:axPos val="b"/>
        <c:majorTickMark val="out"/>
        <c:minorTickMark val="none"/>
        <c:tickLblPos val="none"/>
        <c:crossAx val="248804096"/>
        <c:crosses val="autoZero"/>
        <c:auto val="1"/>
        <c:lblAlgn val="ctr"/>
        <c:lblOffset val="100"/>
        <c:noMultiLvlLbl val="0"/>
      </c:catAx>
      <c:valAx>
        <c:axId val="248804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878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920027396101741E-2"/>
          <c:y val="4.5132484825930547E-2"/>
          <c:w val="0.97888174533229133"/>
          <c:h val="0.90366746311677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519384243287851E-2"/>
                  <c:y val="5.9769234280809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32142.1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140214.9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281.42999999999995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21614.1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7278.6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857728"/>
        <c:axId val="248859264"/>
      </c:barChart>
      <c:catAx>
        <c:axId val="248857728"/>
        <c:scaling>
          <c:orientation val="minMax"/>
        </c:scaling>
        <c:delete val="1"/>
        <c:axPos val="b"/>
        <c:majorTickMark val="out"/>
        <c:minorTickMark val="none"/>
        <c:tickLblPos val="none"/>
        <c:crossAx val="248859264"/>
        <c:crosses val="autoZero"/>
        <c:auto val="1"/>
        <c:lblAlgn val="ctr"/>
        <c:lblOffset val="100"/>
        <c:noMultiLvlLbl val="0"/>
      </c:catAx>
      <c:valAx>
        <c:axId val="2488592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885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2564122588450207E-4"/>
          <c:y val="3.9155437188417602E-2"/>
          <c:w val="0.97888174533229133"/>
          <c:h val="0.90366746311677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806997897330184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3036,16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3036.16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3462.2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3948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расходы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289,35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545088"/>
        <c:axId val="253825408"/>
      </c:barChart>
      <c:catAx>
        <c:axId val="253545088"/>
        <c:scaling>
          <c:orientation val="minMax"/>
        </c:scaling>
        <c:delete val="1"/>
        <c:axPos val="b"/>
        <c:majorTickMark val="out"/>
        <c:minorTickMark val="none"/>
        <c:tickLblPos val="none"/>
        <c:crossAx val="253825408"/>
        <c:crosses val="autoZero"/>
        <c:auto val="1"/>
        <c:lblAlgn val="ctr"/>
        <c:lblOffset val="100"/>
        <c:noMultiLvlLbl val="0"/>
      </c:catAx>
      <c:valAx>
        <c:axId val="253825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53545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2685.4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3342.6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3644.3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расходы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799.33999999999992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861248"/>
        <c:axId val="253875328"/>
      </c:barChart>
      <c:catAx>
        <c:axId val="253861248"/>
        <c:scaling>
          <c:orientation val="minMax"/>
        </c:scaling>
        <c:delete val="1"/>
        <c:axPos val="b"/>
        <c:majorTickMark val="out"/>
        <c:minorTickMark val="none"/>
        <c:tickLblPos val="none"/>
        <c:crossAx val="253875328"/>
        <c:crosses val="autoZero"/>
        <c:auto val="1"/>
        <c:lblAlgn val="ctr"/>
        <c:lblOffset val="100"/>
        <c:noMultiLvlLbl val="0"/>
      </c:catAx>
      <c:valAx>
        <c:axId val="2538753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53861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58481480444587E-2"/>
          <c:y val="3.9155437188417602E-2"/>
          <c:w val="0.91804151851955929"/>
          <c:h val="0.90366746311677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Библиотеки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2680.7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Музеи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3428.4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3937.6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расходы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584.54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3624704"/>
        <c:axId val="253626240"/>
      </c:barChart>
      <c:catAx>
        <c:axId val="253624704"/>
        <c:scaling>
          <c:orientation val="minMax"/>
        </c:scaling>
        <c:delete val="1"/>
        <c:axPos val="b"/>
        <c:majorTickMark val="out"/>
        <c:minorTickMark val="none"/>
        <c:tickLblPos val="none"/>
        <c:crossAx val="253626240"/>
        <c:crosses val="autoZero"/>
        <c:auto val="1"/>
        <c:lblAlgn val="ctr"/>
        <c:lblOffset val="100"/>
        <c:noMultiLvlLbl val="0"/>
      </c:catAx>
      <c:valAx>
        <c:axId val="253626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53624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0.26</c:v>
                </c:pt>
                <c:pt idx="1">
                  <c:v>0.74000000000000365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соц. политики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86.9</c:v>
                </c:pt>
                <c:pt idx="1">
                  <c:v>86.9</c:v>
                </c:pt>
                <c:pt idx="2">
                  <c:v>86.9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4007.5</c:v>
                </c:pt>
                <c:pt idx="1">
                  <c:v>3219.7</c:v>
                </c:pt>
                <c:pt idx="2">
                  <c:v>2431.9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9993</c:v>
                </c:pt>
                <c:pt idx="1">
                  <c:v>10407</c:v>
                </c:pt>
                <c:pt idx="2">
                  <c:v>10808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2401.3000000000002</c:v>
                </c:pt>
                <c:pt idx="1">
                  <c:v>2401.3000000000002</c:v>
                </c:pt>
                <c:pt idx="2">
                  <c:v>2401.3000000000002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3686912"/>
        <c:axId val="253688448"/>
      </c:barChart>
      <c:catAx>
        <c:axId val="253686912"/>
        <c:scaling>
          <c:orientation val="minMax"/>
        </c:scaling>
        <c:delete val="0"/>
        <c:axPos val="b"/>
        <c:majorTickMark val="out"/>
        <c:minorTickMark val="none"/>
        <c:tickLblPos val="nextTo"/>
        <c:crossAx val="253688448"/>
        <c:crosses val="autoZero"/>
        <c:auto val="1"/>
        <c:lblAlgn val="ctr"/>
        <c:lblOffset val="100"/>
        <c:noMultiLvlLbl val="0"/>
      </c:catAx>
      <c:valAx>
        <c:axId val="253688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5368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соц. политики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70</c:v>
                </c:pt>
                <c:pt idx="2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3728640"/>
        <c:axId val="253730176"/>
      </c:barChart>
      <c:catAx>
        <c:axId val="253728640"/>
        <c:scaling>
          <c:orientation val="minMax"/>
        </c:scaling>
        <c:delete val="0"/>
        <c:axPos val="b"/>
        <c:majorTickMark val="out"/>
        <c:minorTickMark val="none"/>
        <c:tickLblPos val="nextTo"/>
        <c:crossAx val="253730176"/>
        <c:crosses val="autoZero"/>
        <c:auto val="1"/>
        <c:lblAlgn val="ctr"/>
        <c:lblOffset val="100"/>
        <c:noMultiLvlLbl val="0"/>
      </c:catAx>
      <c:valAx>
        <c:axId val="253730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5372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1"/>
              <c:layout>
                <c:manualLayout>
                  <c:x val="-1.9429343357038661E-2"/>
                  <c:y val="9.1743086129059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0013508748176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0.71600000000000008</c:v>
                </c:pt>
                <c:pt idx="1">
                  <c:v>0.15500000000000003</c:v>
                </c:pt>
                <c:pt idx="2">
                  <c:v>3.4000000000000002E-2</c:v>
                </c:pt>
                <c:pt idx="3">
                  <c:v>9.5000000000000015E-2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7311935047856"/>
          <c:y val="0.15105499131149636"/>
          <c:w val="0.76813908962052369"/>
          <c:h val="0.725412582022472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9.7146716785193304E-3"/>
                  <c:y val="0.114678857661324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573358392596647E-2"/>
                  <c:y val="9.1743086129059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0.72000000000000008</c:v>
                </c:pt>
                <c:pt idx="1">
                  <c:v>0.15500000000000003</c:v>
                </c:pt>
                <c:pt idx="2">
                  <c:v>3.500000000000001E-2</c:v>
                </c:pt>
                <c:pt idx="3">
                  <c:v>9.0000000000000011E-2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7311935047856"/>
          <c:y val="0.15105499131149636"/>
          <c:w val="0.76813908962052369"/>
          <c:h val="0.725412582022472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9.7146716785193304E-3"/>
                  <c:y val="9.1743086129059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0.72100000000000009</c:v>
                </c:pt>
                <c:pt idx="1">
                  <c:v>0.15300000000000002</c:v>
                </c:pt>
                <c:pt idx="2">
                  <c:v>3.500000000000001E-2</c:v>
                </c:pt>
                <c:pt idx="3">
                  <c:v>9.1000000000000025E-2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0.23</c:v>
                </c:pt>
                <c:pt idx="1">
                  <c:v>0.7700000000000079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0.23869</cdr:x>
      <cdr:y>0.02381</cdr:y>
    </cdr:from>
    <cdr:to>
      <cdr:x>0.37547</cdr:x>
      <cdr:y>0.21921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357295" y="60019"/>
          <a:ext cx="777791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18903,6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16%</a:t>
          </a:r>
        </a:p>
        <a:p xmlns:a="http://schemas.openxmlformats.org/drawingml/2006/main">
          <a:r>
            <a:rPr lang="ru-RU" sz="1200" dirty="0" smtClean="0"/>
            <a:t>69071,96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0 %</a:t>
          </a:r>
        </a:p>
        <a:p xmlns:a="http://schemas.openxmlformats.org/drawingml/2006/main">
          <a:r>
            <a:rPr lang="ru-RU" sz="1200" dirty="0" smtClean="0"/>
            <a:t>99,98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32%</a:t>
          </a:r>
        </a:p>
        <a:p xmlns:a="http://schemas.openxmlformats.org/drawingml/2006/main">
          <a:r>
            <a:rPr lang="ru-RU" sz="1200" dirty="0" smtClean="0"/>
            <a:t>129240,2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14%</a:t>
          </a:r>
        </a:p>
        <a:p xmlns:a="http://schemas.openxmlformats.org/drawingml/2006/main">
          <a:r>
            <a:rPr lang="ru-RU" sz="1200" dirty="0" smtClean="0"/>
            <a:t>55590,73</a:t>
          </a:r>
        </a:p>
        <a:p xmlns:a="http://schemas.openxmlformats.org/drawingml/2006/main">
          <a:r>
            <a:rPr lang="ru-RU" sz="1200" dirty="0" smtClean="0"/>
            <a:t> тыс. руб.</a:t>
          </a:r>
          <a:endParaRPr lang="ru-RU" sz="12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0.80519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0 %</a:t>
          </a:r>
        </a:p>
        <a:p xmlns:a="http://schemas.openxmlformats.org/drawingml/2006/main">
          <a:r>
            <a:rPr lang="ru-RU" sz="1200" dirty="0" smtClean="0"/>
            <a:t>5 тыс. руб.</a:t>
          </a:r>
          <a:endParaRPr lang="ru-RU" sz="12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31%</a:t>
          </a:r>
        </a:p>
        <a:p xmlns:a="http://schemas.openxmlformats.org/drawingml/2006/main">
          <a:r>
            <a:rPr lang="ru-RU" sz="1200" dirty="0" smtClean="0"/>
            <a:t>120946,13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12%</a:t>
          </a:r>
        </a:p>
        <a:p xmlns:a="http://schemas.openxmlformats.org/drawingml/2006/main">
          <a:r>
            <a:rPr lang="ru-RU" sz="1200" dirty="0" smtClean="0"/>
            <a:t>46887,6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0.80519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0%</a:t>
          </a:r>
        </a:p>
        <a:p xmlns:a="http://schemas.openxmlformats.org/drawingml/2006/main">
          <a:r>
            <a:rPr lang="ru-RU" sz="1200" dirty="0" smtClean="0"/>
            <a:t>5 тыс. руб.</a:t>
          </a:r>
          <a:endParaRPr lang="ru-RU" sz="12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32%</a:t>
          </a:r>
        </a:p>
        <a:p xmlns:a="http://schemas.openxmlformats.org/drawingml/2006/main">
          <a:r>
            <a:rPr lang="ru-RU" sz="1200" dirty="0" smtClean="0"/>
            <a:t>124236,64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11%</a:t>
          </a:r>
        </a:p>
        <a:p xmlns:a="http://schemas.openxmlformats.org/drawingml/2006/main">
          <a:r>
            <a:rPr lang="ru-RU" sz="1200" dirty="0" smtClean="0"/>
            <a:t>44372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0.27826</cdr:x>
      <cdr:y>0.02778</cdr:y>
    </cdr:from>
    <cdr:to>
      <cdr:x>0.38261</cdr:x>
      <cdr:y>0.21926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286009" y="71444"/>
          <a:ext cx="857274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5977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0.31858</cdr:x>
      <cdr:y>0.33333</cdr:y>
    </cdr:from>
    <cdr:to>
      <cdr:x>0.44248</cdr:x>
      <cdr:y>0.80519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500061"/>
          <a:ext cx="1000182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0 %</a:t>
          </a:r>
        </a:p>
        <a:p xmlns:a="http://schemas.openxmlformats.org/drawingml/2006/main">
          <a:r>
            <a:rPr lang="ru-RU" sz="1200" dirty="0" smtClean="0"/>
            <a:t>5 тыс. руб.</a:t>
          </a:r>
          <a:endParaRPr lang="ru-RU" sz="12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0.10667</cdr:x>
      <cdr:y>1.62769E-7</cdr:y>
    </cdr:from>
    <cdr:to>
      <cdr:x>0.34667</cdr:x>
      <cdr:y>0.04651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22" y="1"/>
          <a:ext cx="1285866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dirty="0" smtClean="0"/>
            <a:t>59433,77 тыс. рублей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0.42667</cdr:x>
      <cdr:y>0.05814</cdr:y>
    </cdr:from>
    <cdr:to>
      <cdr:x>0.65333</cdr:x>
      <cdr:y>0.11628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34" y="357190"/>
          <a:ext cx="1214428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dirty="0" smtClean="0"/>
            <a:t>52904,47 тыс. рублей </a:t>
          </a:r>
        </a:p>
      </cdr:txBody>
    </cdr:sp>
  </cdr:relSizeAnchor>
  <cdr:relSizeAnchor xmlns:cdr="http://schemas.openxmlformats.org/drawingml/2006/chartDrawing">
    <cdr:from>
      <cdr:x>0.72</cdr:x>
      <cdr:y>0</cdr:y>
    </cdr:from>
    <cdr:to>
      <cdr:x>0.98667</cdr:x>
      <cdr:y>0.10423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857652" y="0"/>
          <a:ext cx="1428760" cy="6403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200" dirty="0" smtClean="0"/>
            <a:t>57372,08  тыс. рублей</a:t>
          </a:r>
          <a:endParaRPr lang="ru-RU" sz="12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0.10667</cdr:x>
      <cdr:y>0.05</cdr:y>
    </cdr:from>
    <cdr:to>
      <cdr:x>0.25333</cdr:x>
      <cdr:y>0.15422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285752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dirty="0" smtClean="0"/>
        </a:p>
      </cdr:txBody>
    </cdr:sp>
  </cdr:relSizeAnchor>
  <cdr:relSizeAnchor xmlns:cdr="http://schemas.openxmlformats.org/drawingml/2006/chartDrawing">
    <cdr:from>
      <cdr:x>0.42667</cdr:x>
      <cdr:y>0.05</cdr:y>
    </cdr:from>
    <cdr:to>
      <cdr:x>0.57333</cdr:x>
      <cdr:y>0.15422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16" y="285752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0.05</cdr:y>
    </cdr:from>
    <cdr:to>
      <cdr:x>0.89333</cdr:x>
      <cdr:y>0.15423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285752"/>
          <a:ext cx="785782" cy="595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000" dirty="0"/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0.06643</cdr:x>
      <cdr:y>0.06037</cdr:y>
    </cdr:from>
    <cdr:to>
      <cdr:x>0.28708</cdr:x>
      <cdr:y>0.13992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708" y="273213"/>
          <a:ext cx="1317788" cy="3600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b="1" dirty="0" smtClean="0"/>
            <a:t>3221,43</a:t>
          </a:r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0.38278</cdr:x>
      <cdr:y>0.06037</cdr:y>
    </cdr:from>
    <cdr:to>
      <cdr:x>0.6579</cdr:x>
      <cdr:y>0.15583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34" y="273212"/>
          <a:ext cx="1643068" cy="432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/>
            <a:t>430,0</a:t>
          </a:r>
          <a:r>
            <a:rPr lang="ru-RU" sz="1400" dirty="0" smtClean="0"/>
            <a:t>тыс. руб.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0.68182</cdr:x>
      <cdr:y>0.06037</cdr:y>
    </cdr:from>
    <cdr:to>
      <cdr:x>0.95694</cdr:x>
      <cdr:y>0.13992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71957" y="273213"/>
          <a:ext cx="164306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 smtClean="0"/>
            <a:t>430,0</a:t>
          </a:r>
          <a:r>
            <a:rPr lang="ru-RU" sz="1400" dirty="0" smtClean="0"/>
            <a:t>тыс. руб.</a:t>
          </a:r>
          <a:endParaRPr lang="ru-RU" sz="1400" dirty="0"/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0.10667</cdr:x>
      <cdr:y>0</cdr:y>
    </cdr:from>
    <cdr:to>
      <cdr:x>0.25333</cdr:x>
      <cdr:y>0.075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22" y="0"/>
          <a:ext cx="78578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16488</a:t>
          </a:r>
          <a:r>
            <a:rPr lang="ru-RU" sz="1400" dirty="0" smtClean="0"/>
            <a:t>,7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0.42667</cdr:x>
      <cdr:y>0</cdr:y>
    </cdr:from>
    <cdr:to>
      <cdr:x>0.57333</cdr:x>
      <cdr:y>0.0875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34" y="0"/>
          <a:ext cx="78578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16114,9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</cdr:y>
    </cdr:from>
    <cdr:to>
      <cdr:x>0.89333</cdr:x>
      <cdr:y>0.0875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46" y="0"/>
          <a:ext cx="785782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15728,1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0.10667</cdr:x>
      <cdr:y>0.0375</cdr:y>
    </cdr:from>
    <cdr:to>
      <cdr:x>0.25333</cdr:x>
      <cdr:y>0.14172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504" y="214314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70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0.42667</cdr:x>
      <cdr:y>0.0375</cdr:y>
    </cdr:from>
    <cdr:to>
      <cdr:x>0.57333</cdr:x>
      <cdr:y>0.14172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86016" y="214314"/>
          <a:ext cx="785782" cy="595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70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0.74667</cdr:x>
      <cdr:y>0.0375</cdr:y>
    </cdr:from>
    <cdr:to>
      <cdr:x>0.89333</cdr:x>
      <cdr:y>0.14173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214314"/>
          <a:ext cx="785782" cy="595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70 </a:t>
          </a:r>
        </a:p>
        <a:p xmlns:a="http://schemas.openxmlformats.org/drawingml/2006/main">
          <a:r>
            <a:rPr lang="ru-RU" sz="1000" dirty="0" smtClean="0"/>
            <a:t>тыс. рублей</a:t>
          </a:r>
          <a:endParaRPr lang="ru-RU" sz="1000" dirty="0"/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0.3552</cdr:x>
      <cdr:y>0</cdr:y>
    </cdr:from>
    <cdr:to>
      <cdr:x>0.62842</cdr:x>
      <cdr:y>0.12901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8694" y="0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2000" dirty="0" smtClean="0"/>
            <a:t>2022</a:t>
          </a:r>
          <a:endParaRPr lang="ru-RU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0.18315</cdr:x>
      <cdr:y>3.88838E-7</cdr:y>
    </cdr:from>
    <cdr:to>
      <cdr:x>0.28716</cdr:x>
      <cdr:y>0.19148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1504666" y="1"/>
          <a:ext cx="854460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400" dirty="0" smtClean="0"/>
            <a:t>10510,0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0.0434</cdr:x>
      <cdr:y>0.08571</cdr:y>
    </cdr:from>
    <cdr:to>
      <cdr:x>0.15625</cdr:x>
      <cdr:y>0.14286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7190" y="446973"/>
          <a:ext cx="928694" cy="298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411095,77</a:t>
          </a: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0.16493</cdr:x>
      <cdr:y>0.0411</cdr:y>
    </cdr:from>
    <cdr:to>
      <cdr:x>0.27778</cdr:x>
      <cdr:y>0.10959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357322" y="214314"/>
          <a:ext cx="9286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435108,71</a:t>
          </a: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0.28646</cdr:x>
      <cdr:y>0.08219</cdr:y>
    </cdr:from>
    <cdr:to>
      <cdr:x>0.39931</cdr:x>
      <cdr:y>0.15069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57454" y="428629"/>
          <a:ext cx="928694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408856,75</a:t>
          </a:r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0.40799</cdr:x>
      <cdr:y>0.12329</cdr:y>
    </cdr:from>
    <cdr:to>
      <cdr:x>0.52084</cdr:x>
      <cdr:y>0.18044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357586" y="642951"/>
          <a:ext cx="928694" cy="298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394994,84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0.52952</cdr:x>
      <cdr:y>0.10959</cdr:y>
    </cdr:from>
    <cdr:to>
      <cdr:x>0.64237</cdr:x>
      <cdr:y>0.16674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357718" y="571506"/>
          <a:ext cx="928694" cy="298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397175,25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endParaRPr lang="ru-RU" sz="1400" b="1" dirty="0" smtClean="0"/>
        </a:p>
        <a:p xmlns:a="http://schemas.openxmlformats.org/drawingml/2006/main">
          <a:endParaRPr lang="ru-RU" sz="1400" b="1" dirty="0" smtClean="0"/>
        </a:p>
        <a:p xmlns:a="http://schemas.openxmlformats.org/drawingml/2006/main">
          <a:endParaRPr lang="ru-RU" sz="1400" b="1" dirty="0" smtClean="0"/>
        </a:p>
        <a:p xmlns:a="http://schemas.openxmlformats.org/drawingml/2006/main"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0.32118</cdr:x>
      <cdr:y>0.13636</cdr:y>
    </cdr:from>
    <cdr:to>
      <cdr:x>0.43229</cdr:x>
      <cdr:y>0.71818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214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0.27778</cdr:x>
      <cdr:y>0.09091</cdr:y>
    </cdr:from>
    <cdr:to>
      <cdr:x>0.38889</cdr:x>
      <cdr:y>0.67272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86016" y="1428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28%</a:t>
          </a:r>
        </a:p>
        <a:p xmlns:a="http://schemas.openxmlformats.org/drawingml/2006/main">
          <a:r>
            <a:rPr lang="ru-RU" sz="1200" dirty="0" smtClean="0"/>
            <a:t>113414,07 тыс. руб.</a:t>
          </a:r>
          <a:endParaRPr lang="ru-RU" sz="12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0.3125</cdr:x>
      <cdr:y>0.33333</cdr:y>
    </cdr:from>
    <cdr:to>
      <cdr:x>0.43403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50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13%</a:t>
          </a:r>
        </a:p>
        <a:p xmlns:a="http://schemas.openxmlformats.org/drawingml/2006/main">
          <a:r>
            <a:rPr lang="ru-RU" sz="1200" dirty="0" smtClean="0"/>
            <a:t>55526,04 тыс. руб.</a:t>
          </a:r>
          <a:endParaRPr lang="ru-RU" sz="12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0.31858</cdr:x>
      <cdr:y>0.28195</cdr:y>
    </cdr:from>
    <cdr:to>
      <cdr:x>0.44248</cdr:x>
      <cdr:y>0.87691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71735" y="422980"/>
          <a:ext cx="1000182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0 %</a:t>
          </a:r>
        </a:p>
        <a:p xmlns:a="http://schemas.openxmlformats.org/drawingml/2006/main">
          <a:r>
            <a:rPr lang="ru-RU" sz="1200" dirty="0" smtClean="0"/>
            <a:t>99,87</a:t>
          </a:r>
        </a:p>
        <a:p xmlns:a="http://schemas.openxmlformats.org/drawingml/2006/main">
          <a:r>
            <a:rPr lang="ru-RU" sz="1200" dirty="0" smtClean="0"/>
            <a:t> тыс. руб.</a:t>
          </a:r>
          <a:endParaRPr lang="ru-RU" sz="12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0.30382</cdr:x>
      <cdr:y>0.33333</cdr:y>
    </cdr:from>
    <cdr:to>
      <cdr:x>0.42535</cdr:x>
      <cdr:y>0.92829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500317" y="500061"/>
          <a:ext cx="1000143" cy="89255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800" dirty="0" smtClean="0"/>
            <a:t>30%</a:t>
          </a:r>
        </a:p>
        <a:p xmlns:a="http://schemas.openxmlformats.org/drawingml/2006/main">
          <a:r>
            <a:rPr lang="ru-RU" sz="1200" dirty="0" smtClean="0"/>
            <a:t>127828,51</a:t>
          </a:r>
        </a:p>
        <a:p xmlns:a="http://schemas.openxmlformats.org/drawingml/2006/main">
          <a:r>
            <a:rPr lang="ru-RU" sz="1200" dirty="0" smtClean="0"/>
            <a:t>тыс. руб.</a:t>
          </a:r>
          <a:endParaRPr lang="ru-RU" sz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EA416-6826-45AE-B963-C09DF4F0C9EC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689515"/>
            <a:ext cx="543306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846" y="9377316"/>
            <a:ext cx="294290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3D92C-48F8-47F2-82A5-02E01A07D7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D92C-48F8-47F2-82A5-02E01A07D72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3D92C-48F8-47F2-82A5-02E01A07D72E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F3A2-D166-42DA-931F-370A73057F8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F3A2-D166-42DA-931F-370A73057F86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5D489-63F7-4100-8447-44B726888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5.xml"/><Relationship Id="rId4" Type="http://schemas.openxmlformats.org/officeDocument/2006/relationships/chart" Target="../charts/chart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7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71.xml"/><Relationship Id="rId5" Type="http://schemas.openxmlformats.org/officeDocument/2006/relationships/chart" Target="../charts/chart70.xml"/><Relationship Id="rId4" Type="http://schemas.openxmlformats.org/officeDocument/2006/relationships/chart" Target="../charts/chart6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7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telnich-msu.ru/" TargetMode="External"/><Relationship Id="rId2" Type="http://schemas.openxmlformats.org/officeDocument/2006/relationships/hyperlink" Target="mailto:fo13@depfin.kirov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5" Type="http://schemas.openxmlformats.org/officeDocument/2006/relationships/chart" Target="../charts/chart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/>
          <a:lstStyle/>
          <a:p>
            <a:r>
              <a:rPr lang="ru-RU" dirty="0" smtClean="0"/>
              <a:t>Бюджет для граждан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400800" cy="342424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 проекту решения </a:t>
            </a:r>
            <a:r>
              <a:rPr lang="ru-RU" dirty="0" err="1" smtClean="0">
                <a:solidFill>
                  <a:schemeClr val="tx1"/>
                </a:solidFill>
              </a:rPr>
              <a:t>Котельничской</a:t>
            </a:r>
            <a:r>
              <a:rPr lang="ru-RU" dirty="0" smtClean="0">
                <a:solidFill>
                  <a:schemeClr val="tx1"/>
                </a:solidFill>
              </a:rPr>
              <a:t> районной Думы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«О бюджете Котельничского муниципального района на 2022 год и на плановый период 2023 и 2024 годов»</a:t>
            </a:r>
            <a:endParaRPr lang="ru-RU" dirty="0">
              <a:solidFill>
                <a:schemeClr val="tx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Доходы от акцизов на нефтепродукты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930186"/>
              </p:ext>
            </p:extLst>
          </p:nvPr>
        </p:nvGraphicFramePr>
        <p:xfrm>
          <a:off x="323528" y="620688"/>
          <a:ext cx="821537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764704"/>
            <a:ext cx="7541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5318,1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692696"/>
            <a:ext cx="9217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6297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476672"/>
            <a:ext cx="7541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6403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4" y="476672"/>
            <a:ext cx="7541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6487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86446" y="4000504"/>
            <a:ext cx="3071834" cy="264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Акциз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один из видов налога, представляющий не связанный с получением дохода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винно-водочные изделия, табачные изделия, деликатесы, предметы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роскоши, 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нефтепродукты. 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Плательщики акциза являются потребители, приобретающие товары, которые облагаются акцизным сбором.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14282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207167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85762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42976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8,1%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6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7,9%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8631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7,7%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57158" y="3571876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Доля поступлений акцизов в общем объеме налоговых и неналоговых доходов районного бюджета в 2022, 2023 и 2024 годах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624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126163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Налоги на совокупный доход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Доля поступлений налогов на совокупный доход  в общем объеме налоговых и неналоговых доходов районного бюджета в 2022, 2023 и 2024 годах</a:t>
            </a:r>
            <a:endParaRPr lang="ru-RU" sz="16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568844" y="1275030"/>
            <a:ext cx="2143140" cy="23574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районный бюджет от субъектов малого и среднего бизнеса поступают платежи по налогу, взимаемому в связи с применением упрощенной системы налогообложения, единому сельхоз налогу, налогу по патентной системе налогообложения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96614" y="206084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354002" y="206084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139952" y="206084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99592" y="3429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756980" y="3429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42930" y="3429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graphicFrame>
        <p:nvGraphicFramePr>
          <p:cNvPr id="13" name="Содержимое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592114"/>
              </p:ext>
            </p:extLst>
          </p:nvPr>
        </p:nvGraphicFramePr>
        <p:xfrm>
          <a:off x="428596" y="3714752"/>
          <a:ext cx="8229600" cy="281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360710" y="2060848"/>
            <a:ext cx="85725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32,8%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18098" y="2060848"/>
            <a:ext cx="85725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33,3%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2060848"/>
            <a:ext cx="938384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33,3%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Налоги на имущество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180766"/>
              </p:ext>
            </p:extLst>
          </p:nvPr>
        </p:nvGraphicFramePr>
        <p:xfrm>
          <a:off x="467544" y="476672"/>
          <a:ext cx="8215370" cy="285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836712"/>
            <a:ext cx="802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6735,4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764704"/>
            <a:ext cx="792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7160,0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427984" y="764704"/>
            <a:ext cx="7729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7253,1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692696"/>
            <a:ext cx="792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7361,9</a:t>
            </a:r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86446" y="3500438"/>
            <a:ext cx="3143272" cy="2786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имущество организаций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Объектами налогообложения для российских организаций признается недвижимое имущество (в том числе имущество, переданное во временное владение, в пользование, распоряжение,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доверительное управление, внесенное в совместную деятельность или полученное по концессионному соглашению)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14282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207167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85762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142976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9,2%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036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8,9%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78631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8,7%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0029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28624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573016"/>
            <a:ext cx="5040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Доля поступлений </a:t>
            </a:r>
            <a:r>
              <a:rPr lang="ru-RU" dirty="0" smtClean="0"/>
              <a:t>налога на имущество в </a:t>
            </a:r>
            <a:r>
              <a:rPr lang="ru-RU" dirty="0"/>
              <a:t>общем объеме налоговых и неналоговых доходов районного бюджета в 2022, 2023 и 2024 годах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Объем и структура неналоговых доходов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428407"/>
              </p:ext>
            </p:extLst>
          </p:nvPr>
        </p:nvGraphicFramePr>
        <p:xfrm>
          <a:off x="142876" y="1540822"/>
          <a:ext cx="2786050" cy="517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03848" y="134076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16861,6 тыс. руб. – всего неналоговых доходов.</a:t>
            </a:r>
          </a:p>
          <a:p>
            <a:r>
              <a:rPr lang="ru-RU" sz="1000" dirty="0" smtClean="0"/>
              <a:t>Это составляет 4,3% в общем объеме доходов.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1357298"/>
            <a:ext cx="2725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17320,3 тыс. руб. – всего налоговых доходов.</a:t>
            </a:r>
          </a:p>
          <a:p>
            <a:r>
              <a:rPr lang="ru-RU" sz="1000" dirty="0" smtClean="0"/>
              <a:t>Это составляет 4,4% в общем объеме доходов.</a:t>
            </a:r>
            <a:endParaRPr lang="ru-RU" sz="1000" dirty="0"/>
          </a:p>
        </p:txBody>
      </p:sp>
      <p:graphicFrame>
        <p:nvGraphicFramePr>
          <p:cNvPr id="1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521059"/>
              </p:ext>
            </p:extLst>
          </p:nvPr>
        </p:nvGraphicFramePr>
        <p:xfrm>
          <a:off x="3275856" y="908720"/>
          <a:ext cx="288032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69897"/>
              </p:ext>
            </p:extLst>
          </p:nvPr>
        </p:nvGraphicFramePr>
        <p:xfrm>
          <a:off x="6156176" y="836712"/>
          <a:ext cx="2725426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628136"/>
              </p:ext>
            </p:extLst>
          </p:nvPr>
        </p:nvGraphicFramePr>
        <p:xfrm>
          <a:off x="334075" y="908720"/>
          <a:ext cx="288032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9512" y="1362693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16604,7 тыс. руб. – всего неналоговых доходов.</a:t>
            </a:r>
          </a:p>
          <a:p>
            <a:r>
              <a:rPr lang="ru-RU" sz="1000" dirty="0" smtClean="0"/>
              <a:t>Это составляет 4,1% в общем объеме доходов.</a:t>
            </a:r>
            <a:endParaRPr lang="ru-RU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Объем и структура безвозмездных поступлений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034992"/>
              </p:ext>
            </p:extLst>
          </p:nvPr>
        </p:nvGraphicFramePr>
        <p:xfrm>
          <a:off x="251520" y="836712"/>
          <a:ext cx="2786050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1196752"/>
            <a:ext cx="30003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330727,95тыс. руб. – всего безвозмездных поступлений.</a:t>
            </a:r>
          </a:p>
          <a:p>
            <a:r>
              <a:rPr lang="ru-RU" sz="1000" dirty="0" smtClean="0"/>
              <a:t>Это составляет 80,9% в общем объеме доходов.</a:t>
            </a:r>
            <a:endParaRPr lang="ru-RU" sz="1000" dirty="0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538636"/>
              </p:ext>
            </p:extLst>
          </p:nvPr>
        </p:nvGraphicFramePr>
        <p:xfrm>
          <a:off x="3059832" y="836712"/>
          <a:ext cx="278605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131840" y="1196752"/>
            <a:ext cx="30832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313799,4 тыс. руб. – всего безвозмездных поступлений.</a:t>
            </a:r>
          </a:p>
          <a:p>
            <a:r>
              <a:rPr lang="ru-RU" sz="1000" dirty="0" smtClean="0"/>
              <a:t>Это составляет 79,4% в общем объеме доходов.</a:t>
            </a:r>
            <a:endParaRPr lang="ru-RU" sz="1000" dirty="0"/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615616"/>
              </p:ext>
            </p:extLst>
          </p:nvPr>
        </p:nvGraphicFramePr>
        <p:xfrm>
          <a:off x="6012160" y="836712"/>
          <a:ext cx="278605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084168" y="1196752"/>
            <a:ext cx="2845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312918 тыс. руб. – всего безвозмездных поступлений.</a:t>
            </a:r>
          </a:p>
          <a:p>
            <a:r>
              <a:rPr lang="ru-RU" sz="1000" dirty="0" smtClean="0"/>
              <a:t>Это составляет  78,8% в общем объеме доходов.</a:t>
            </a:r>
            <a:endParaRPr lang="ru-RU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42886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РАСХОДЫ</a:t>
            </a:r>
            <a:endParaRPr lang="ru-RU" sz="7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Расходы районного бюджета, тыс. рублей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358346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Расходы районного бюджета по разделам бюджетной классификации расходов бюджетов, тыс. рублей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8229600" cy="52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Котельничского района в 2020 </a:t>
            </a:r>
            <a:r>
              <a:rPr lang="en-US" sz="2800" dirty="0" smtClean="0"/>
              <a:t>г</a:t>
            </a:r>
            <a:r>
              <a:rPr lang="ru-RU" sz="2800" dirty="0" smtClean="0"/>
              <a:t>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928670"/>
          <a:ext cx="8229600" cy="1571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71472" y="2285992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64331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59%</a:t>
            </a:r>
          </a:p>
          <a:p>
            <a:r>
              <a:rPr lang="ru-RU" sz="1200" dirty="0" smtClean="0"/>
              <a:t>239855,82 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071546"/>
            <a:ext cx="1571636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408895</a:t>
            </a:r>
            <a:r>
              <a:rPr lang="ru-RU" sz="2400" dirty="0" smtClean="0">
                <a:solidFill>
                  <a:schemeClr val="bg1"/>
                </a:solidFill>
              </a:rPr>
              <a:t>,8 </a:t>
            </a:r>
            <a:r>
              <a:rPr lang="ru-RU" dirty="0" smtClean="0">
                <a:solidFill>
                  <a:schemeClr val="bg1"/>
                </a:solidFill>
              </a:rPr>
              <a:t>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2020г. (отчет)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Котельничского района в 2021году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54%</a:t>
            </a:r>
          </a:p>
          <a:p>
            <a:r>
              <a:rPr lang="ru-RU" sz="1200" dirty="0" smtClean="0"/>
              <a:t>235646,86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432646</a:t>
            </a:r>
            <a:r>
              <a:rPr lang="ru-RU" dirty="0" smtClean="0">
                <a:solidFill>
                  <a:schemeClr val="bg1"/>
                </a:solidFill>
              </a:rPr>
              <a:t>,31тыс.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2021 </a:t>
            </a:r>
            <a:r>
              <a:rPr lang="en-US" sz="1100" dirty="0" smtClean="0"/>
              <a:t>г</a:t>
            </a:r>
            <a:r>
              <a:rPr lang="ru-RU" sz="1100" dirty="0" smtClean="0"/>
              <a:t>. (первоначальный план)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проекта районного бюджета основывается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arenR"/>
            </a:pPr>
            <a:r>
              <a:rPr lang="ru-RU" dirty="0" smtClean="0"/>
              <a:t>Проекте основных направлений бюджетной политики и основных направлений налоговой политики Котельничского района на 2022 год и на плановый период 2023 и 2024 годов;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Прогнозе социально-экономического развития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района;</a:t>
            </a:r>
          </a:p>
          <a:p>
            <a:pPr marL="514350" indent="-514350" algn="just">
              <a:buAutoNum type="arabicParenR"/>
            </a:pPr>
            <a:r>
              <a:rPr lang="ru-RU" dirty="0" smtClean="0"/>
              <a:t>Муниципальных программах (проектах муниципальных программ, проектах изменений муниципальных программ) </a:t>
            </a:r>
            <a:r>
              <a:rPr lang="ru-RU" dirty="0" err="1" smtClean="0"/>
              <a:t>Котельничского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Котельничского района в 2022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54%</a:t>
            </a:r>
          </a:p>
          <a:p>
            <a:r>
              <a:rPr lang="ru-RU" sz="1200" dirty="0" smtClean="0"/>
              <a:t>221582,42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406318,35</a:t>
            </a:r>
            <a:r>
              <a:rPr lang="ru-RU" dirty="0" smtClean="0">
                <a:solidFill>
                  <a:schemeClr val="bg1"/>
                </a:solidFill>
              </a:rPr>
              <a:t>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2022 г.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Котельничского района в 2023году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57%</a:t>
            </a:r>
          </a:p>
          <a:p>
            <a:r>
              <a:rPr lang="ru-RU" sz="1200" dirty="0" smtClean="0"/>
              <a:t>224626,91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64633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392465,64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2023 г. 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реализацию муниципальных программ Котельничского района в 2024году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150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2214554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428596" y="3571876"/>
          <a:ext cx="8229600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428596" y="5072074"/>
          <a:ext cx="807249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8926" y="1285860"/>
            <a:ext cx="1000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57%</a:t>
            </a:r>
          </a:p>
          <a:p>
            <a:r>
              <a:rPr lang="ru-RU" sz="1200" dirty="0" smtClean="0"/>
              <a:t>226032,41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1071546"/>
            <a:ext cx="1571636" cy="7386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394646,05</a:t>
            </a:r>
            <a:r>
              <a:rPr lang="ru-RU" dirty="0" smtClean="0">
                <a:solidFill>
                  <a:schemeClr val="bg1"/>
                </a:solidFill>
              </a:rPr>
              <a:t>тыс. рублей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14287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Расходы на муниципальные программы в 2024 г. </a:t>
            </a:r>
            <a:endParaRPr lang="ru-RU" sz="11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Расходы на общегосударственные вопросы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500042"/>
          <a:ext cx="5357850" cy="6143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8" y="571480"/>
            <a:ext cx="3286116" cy="23698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Руководство и управление в сфере установленных функций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расходы на обеспечение деятельности главы муниципального образования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муниципального района,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района, контрольно-счетной комиссии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района, отраслевых органов администрации района, осуществляющих реализацию муниципальных функций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расходы за счет средств областного бюджета по выполнению государственных полномочий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2928935"/>
            <a:ext cx="328611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Резервные фонды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5008" y="3214686"/>
            <a:ext cx="3286116" cy="34470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Другие общегосударственные вопросы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расходы на обеспечение деятельности </a:t>
            </a:r>
            <a:r>
              <a:rPr lang="ru-RU" sz="1200" dirty="0" err="1" smtClean="0"/>
              <a:t>централизованнрй</a:t>
            </a:r>
            <a:r>
              <a:rPr lang="ru-RU" sz="1200" dirty="0" smtClean="0"/>
              <a:t> бухгалтерии и обслуживающего персонала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района, технических работников отдела по управлению имуществом и земельными ресурсами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финансовое обеспечение переданных государственных полномочий в области архивных фондов и административных комиссий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проведение мероприятий по развитию муниципальной службы и информатизации деятельности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иные мероприятия, направленные на социально-экономическое развитие Котельничского района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6572273"/>
            <a:ext cx="3286116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Судебная система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82594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Расходы на национальную безопасность и правоохранительную деятельность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5357850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8" y="1857364"/>
            <a:ext cx="328611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Национальная безопасность и правоохранительная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Содержание единой дежурно-диспетчерской службы администрации </a:t>
            </a:r>
            <a:r>
              <a:rPr lang="ru-RU" sz="1200" dirty="0" err="1" smtClean="0"/>
              <a:t>Котельничского</a:t>
            </a:r>
            <a:r>
              <a:rPr lang="ru-RU" sz="1200" dirty="0" smtClean="0"/>
              <a:t> района Кировской области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Мероприятия направленные на профилактику правонарушений и преступлений в </a:t>
            </a:r>
            <a:r>
              <a:rPr lang="ru-RU" sz="1200" dirty="0" err="1" smtClean="0"/>
              <a:t>Котельничском</a:t>
            </a:r>
            <a:r>
              <a:rPr lang="ru-RU" sz="1200" dirty="0" smtClean="0"/>
              <a:t> районе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56" y="5072074"/>
            <a:ext cx="4786346" cy="95410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Расходы будут осуществляться в рамках 1 муниципальной программы Котельничского района Кировской области: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Развитие муниципального управления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на национальную экономику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57752" y="857232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86314" y="571480"/>
            <a:ext cx="20575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Дорожное хозяйство</a:t>
            </a:r>
            <a:endParaRPr lang="ru-RU" sz="1600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6858016" y="857232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58016" y="571480"/>
            <a:ext cx="1929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Сельское хозяйство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1000108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41676,0</a:t>
            </a:r>
          </a:p>
          <a:p>
            <a:r>
              <a:rPr lang="ru-RU" sz="1200" b="1" dirty="0" smtClean="0"/>
              <a:t>40331,0</a:t>
            </a:r>
          </a:p>
          <a:p>
            <a:r>
              <a:rPr lang="ru-RU" sz="1200" b="1" dirty="0" smtClean="0"/>
              <a:t>39690,0</a:t>
            </a:r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001024" y="1000108"/>
            <a:ext cx="857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9355,7</a:t>
            </a:r>
          </a:p>
          <a:p>
            <a:r>
              <a:rPr lang="ru-RU" sz="1200" b="1" dirty="0" smtClean="0"/>
              <a:t>4889,0</a:t>
            </a:r>
          </a:p>
          <a:p>
            <a:r>
              <a:rPr lang="ru-RU" sz="1200" b="1" dirty="0" smtClean="0"/>
              <a:t>3014,4</a:t>
            </a:r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571472" y="2285992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571472" y="4000504"/>
          <a:ext cx="1357322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>
            <a:off x="2428860" y="2357430"/>
            <a:ext cx="628654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r>
              <a:rPr lang="ru-RU" sz="6400" b="1" dirty="0" smtClean="0"/>
              <a:t>Транспорт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Субсидии юридическим лицам и индивидуальным предпринимателям, осуществляющим перевозку пассажиров автомобильным транспортом на пригородных,  </a:t>
            </a:r>
            <a:r>
              <a:rPr lang="ru-RU" sz="4800" dirty="0" err="1" smtClean="0"/>
              <a:t>внутримуниципальных</a:t>
            </a:r>
            <a:r>
              <a:rPr lang="ru-RU" sz="4800" dirty="0" smtClean="0"/>
              <a:t> и межмуниципальных маршрутах  </a:t>
            </a:r>
            <a:endParaRPr lang="ru-RU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3042" y="2357430"/>
            <a:ext cx="857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240,0</a:t>
            </a:r>
          </a:p>
          <a:p>
            <a:r>
              <a:rPr lang="ru-RU" sz="1200" b="1" dirty="0" smtClean="0"/>
              <a:t>240,0</a:t>
            </a:r>
          </a:p>
          <a:p>
            <a:r>
              <a:rPr lang="ru-RU" sz="1200" b="1" dirty="0" smtClean="0"/>
              <a:t>240,0</a:t>
            </a:r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4143380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18,6</a:t>
            </a:r>
          </a:p>
          <a:p>
            <a:r>
              <a:rPr lang="ru-RU" sz="1200" b="1" dirty="0" smtClean="0"/>
              <a:t>18,6</a:t>
            </a:r>
          </a:p>
          <a:p>
            <a:r>
              <a:rPr lang="ru-RU" sz="1200" b="1" smtClean="0"/>
              <a:t>18,6</a:t>
            </a:r>
            <a:endParaRPr lang="ru-RU" sz="1200" b="1" dirty="0" smtClean="0"/>
          </a:p>
          <a:p>
            <a:r>
              <a:rPr lang="ru-RU" sz="1000" b="1" dirty="0" smtClean="0"/>
              <a:t>тыс. руб.</a:t>
            </a:r>
            <a:endParaRPr lang="ru-RU" sz="1000" b="1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28860" y="4071942"/>
            <a:ext cx="6286544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r>
              <a:rPr lang="ru-RU" sz="6400" b="1" dirty="0" smtClean="0"/>
              <a:t>Другие вопросы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Поддержка малого и среднего предпринимательства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Развитие туризма в </a:t>
            </a:r>
            <a:r>
              <a:rPr lang="ru-RU" sz="4800" dirty="0" err="1" smtClean="0"/>
              <a:t>Котельничском</a:t>
            </a:r>
            <a:r>
              <a:rPr lang="ru-RU" sz="4800" dirty="0" smtClean="0"/>
              <a:t> районе</a:t>
            </a:r>
          </a:p>
          <a:p>
            <a:pPr>
              <a:buFont typeface="Arial" pitchFamily="34" charset="0"/>
              <a:buChar char="•"/>
            </a:pPr>
            <a:r>
              <a:rPr lang="ru-RU" sz="4800" dirty="0" smtClean="0"/>
              <a:t>Развитие строительства и архитектуры в </a:t>
            </a:r>
            <a:r>
              <a:rPr lang="ru-RU" sz="4800" dirty="0" err="1" smtClean="0"/>
              <a:t>Котельничском</a:t>
            </a:r>
            <a:r>
              <a:rPr lang="ru-RU" sz="4800" dirty="0" smtClean="0"/>
              <a:t> районе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14282" y="785794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51290,3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643042" y="785794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45478,6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071802" y="785794"/>
            <a:ext cx="128588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42963,0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1357298"/>
            <a:ext cx="95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Расходы в</a:t>
            </a:r>
          </a:p>
          <a:p>
            <a:r>
              <a:rPr lang="ru-RU" sz="1400" dirty="0" smtClean="0"/>
              <a:t>2022г..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643042" y="1357298"/>
            <a:ext cx="95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Расходы в</a:t>
            </a:r>
          </a:p>
          <a:p>
            <a:r>
              <a:rPr lang="ru-RU" sz="1400" dirty="0" smtClean="0"/>
              <a:t>2023г.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071802" y="1357298"/>
            <a:ext cx="952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Расходы в</a:t>
            </a:r>
          </a:p>
          <a:p>
            <a:r>
              <a:rPr lang="ru-RU" sz="1400" dirty="0" smtClean="0"/>
              <a:t>2024г.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4807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Расходы на сельское хозяйство</a:t>
            </a:r>
            <a:endParaRPr lang="ru-RU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972655"/>
              </p:ext>
            </p:extLst>
          </p:nvPr>
        </p:nvGraphicFramePr>
        <p:xfrm>
          <a:off x="642910" y="928670"/>
          <a:ext cx="221457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895846"/>
              </p:ext>
            </p:extLst>
          </p:nvPr>
        </p:nvGraphicFramePr>
        <p:xfrm>
          <a:off x="642910" y="2714620"/>
          <a:ext cx="221457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048771"/>
              </p:ext>
            </p:extLst>
          </p:nvPr>
        </p:nvGraphicFramePr>
        <p:xfrm>
          <a:off x="642910" y="4572008"/>
          <a:ext cx="221457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2643174" y="128586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9355,7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643174" y="307181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4889,0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643174" y="485776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3014,4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43174" y="542926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сельское хозяйство в 2024г.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643174" y="364331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сельское хозяйство в 2023г.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43174" y="1857364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сельское хозяйство в 2022г.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1071546"/>
            <a:ext cx="378621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- Возмещение части затрат на уплату процентов по инвестиционным кредитам (займам) в агропромышленном комплексе</a:t>
            </a:r>
            <a:r>
              <a:rPr lang="ru-RU" dirty="0" smtClean="0"/>
              <a:t>	</a:t>
            </a:r>
          </a:p>
          <a:p>
            <a:r>
              <a:rPr lang="ru-RU" dirty="0" smtClean="0"/>
              <a:t>		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Организация проведения мероприятий при осуществлении деятельности по обращению с животными без владельцев.		</a:t>
            </a:r>
          </a:p>
        </p:txBody>
      </p:sp>
    </p:spTree>
    <p:extLst>
      <p:ext uri="{BB962C8B-B14F-4D97-AF65-F5344CB8AC3E}">
        <p14:creationId xmlns:p14="http://schemas.microsoft.com/office/powerpoint/2010/main" val="9967841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359031"/>
              </p:ext>
            </p:extLst>
          </p:nvPr>
        </p:nvGraphicFramePr>
        <p:xfrm>
          <a:off x="1907704" y="2669725"/>
          <a:ext cx="221457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50" y="0"/>
            <a:ext cx="8929750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дорожное хозяйство (дорожный фонд) тыс. руб.</a:t>
            </a:r>
            <a:endParaRPr lang="ru-RU" sz="2800" dirty="0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285649"/>
              </p:ext>
            </p:extLst>
          </p:nvPr>
        </p:nvGraphicFramePr>
        <p:xfrm>
          <a:off x="1835696" y="4527113"/>
          <a:ext cx="2164800" cy="2045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857620" y="857232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prstClr val="white"/>
                </a:solidFill>
              </a:rPr>
              <a:t>41676,0</a:t>
            </a:r>
            <a:endParaRPr lang="ru-RU" sz="2000" dirty="0">
              <a:solidFill>
                <a:prstClr val="white"/>
              </a:solidFill>
            </a:endParaRPr>
          </a:p>
          <a:p>
            <a:r>
              <a:rPr lang="ru-RU" sz="2000" dirty="0">
                <a:solidFill>
                  <a:prstClr val="white"/>
                </a:solidFill>
              </a:rPr>
              <a:t>тыс. руб.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857620" y="2700503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prstClr val="white"/>
                </a:solidFill>
              </a:rPr>
              <a:t>40331,0</a:t>
            </a:r>
            <a:endParaRPr lang="ru-RU" sz="2000" dirty="0">
              <a:solidFill>
                <a:prstClr val="white"/>
              </a:solidFill>
            </a:endParaRPr>
          </a:p>
          <a:p>
            <a:r>
              <a:rPr lang="ru-RU" sz="2000" dirty="0">
                <a:solidFill>
                  <a:prstClr val="white"/>
                </a:solidFill>
              </a:rPr>
              <a:t>тыс. руб.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857620" y="4572008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prstClr val="white"/>
                </a:solidFill>
              </a:rPr>
              <a:t>39690,0</a:t>
            </a:r>
            <a:endParaRPr lang="ru-RU" sz="2000" dirty="0">
              <a:solidFill>
                <a:prstClr val="white"/>
              </a:solidFill>
            </a:endParaRPr>
          </a:p>
          <a:p>
            <a:r>
              <a:rPr lang="ru-RU" sz="2000" dirty="0">
                <a:solidFill>
                  <a:prstClr val="white"/>
                </a:solidFill>
              </a:rPr>
              <a:t>тыс. руб.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57620" y="1500174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Объем бюджетных ассигнований </a:t>
            </a:r>
            <a:r>
              <a:rPr lang="ru-RU" sz="1200" dirty="0" smtClean="0">
                <a:solidFill>
                  <a:prstClr val="black"/>
                </a:solidFill>
              </a:rPr>
              <a:t>муниципального дорожного </a:t>
            </a:r>
            <a:r>
              <a:rPr lang="ru-RU" sz="1200" dirty="0">
                <a:solidFill>
                  <a:prstClr val="black"/>
                </a:solidFill>
              </a:rPr>
              <a:t>фонда Котельничского района в </a:t>
            </a:r>
            <a:r>
              <a:rPr lang="ru-RU" sz="1200" dirty="0" smtClean="0">
                <a:solidFill>
                  <a:prstClr val="black"/>
                </a:solidFill>
              </a:rPr>
              <a:t>2022 </a:t>
            </a:r>
            <a:r>
              <a:rPr lang="en-US" sz="1200" dirty="0" err="1" smtClean="0">
                <a:solidFill>
                  <a:prstClr val="black"/>
                </a:solidFill>
              </a:rPr>
              <a:t>году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7620" y="3381266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Объем бюджетных ассигнований </a:t>
            </a:r>
            <a:r>
              <a:rPr lang="ru-RU" sz="1200" dirty="0" smtClean="0">
                <a:solidFill>
                  <a:prstClr val="black"/>
                </a:solidFill>
              </a:rPr>
              <a:t>муниципального дорожного </a:t>
            </a:r>
            <a:r>
              <a:rPr lang="ru-RU" sz="1200" dirty="0">
                <a:solidFill>
                  <a:prstClr val="black"/>
                </a:solidFill>
              </a:rPr>
              <a:t>фонда Котельничского района в </a:t>
            </a:r>
            <a:r>
              <a:rPr lang="ru-RU" sz="1200" dirty="0" smtClean="0">
                <a:solidFill>
                  <a:prstClr val="black"/>
                </a:solidFill>
              </a:rPr>
              <a:t>2023 </a:t>
            </a:r>
            <a:r>
              <a:rPr lang="ru-RU" sz="1200" dirty="0">
                <a:solidFill>
                  <a:prstClr val="black"/>
                </a:solidFill>
              </a:rPr>
              <a:t>году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7620" y="5143512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Объем бюджетных ассигнований </a:t>
            </a:r>
            <a:r>
              <a:rPr lang="ru-RU" sz="1200" dirty="0" smtClean="0">
                <a:solidFill>
                  <a:prstClr val="black"/>
                </a:solidFill>
              </a:rPr>
              <a:t>муниципального дорожного </a:t>
            </a:r>
            <a:r>
              <a:rPr lang="ru-RU" sz="1200" dirty="0">
                <a:solidFill>
                  <a:prstClr val="black"/>
                </a:solidFill>
              </a:rPr>
              <a:t>фонда Котельничского района в </a:t>
            </a:r>
            <a:r>
              <a:rPr lang="ru-RU" sz="1200" dirty="0" smtClean="0">
                <a:solidFill>
                  <a:prstClr val="black"/>
                </a:solidFill>
              </a:rPr>
              <a:t>2024 </a:t>
            </a:r>
            <a:r>
              <a:rPr lang="ru-RU" sz="1200" dirty="0">
                <a:solidFill>
                  <a:prstClr val="black"/>
                </a:solidFill>
              </a:rPr>
              <a:t>году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652120" y="3861048"/>
            <a:ext cx="3096344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dirty="0">
                <a:solidFill>
                  <a:prstClr val="white"/>
                </a:solidFill>
              </a:rPr>
              <a:t>В </a:t>
            </a:r>
            <a:r>
              <a:rPr lang="ru-RU" sz="1600" dirty="0" err="1">
                <a:solidFill>
                  <a:prstClr val="white"/>
                </a:solidFill>
              </a:rPr>
              <a:t>Котельничском</a:t>
            </a:r>
            <a:r>
              <a:rPr lang="ru-RU" sz="1600" dirty="0">
                <a:solidFill>
                  <a:prstClr val="white"/>
                </a:solidFill>
              </a:rPr>
              <a:t> районе протяженность автомобильных дорог местного значения</a:t>
            </a:r>
            <a:r>
              <a:rPr lang="en-US" sz="1600" dirty="0">
                <a:solidFill>
                  <a:prstClr val="white"/>
                </a:solidFill>
              </a:rPr>
              <a:t> </a:t>
            </a:r>
            <a:r>
              <a:rPr lang="ru-RU" sz="1600" dirty="0">
                <a:solidFill>
                  <a:prstClr val="white"/>
                </a:solidFill>
              </a:rPr>
              <a:t>составляет </a:t>
            </a:r>
            <a:r>
              <a:rPr lang="ru-RU" sz="1600" dirty="0" smtClean="0">
                <a:solidFill>
                  <a:prstClr val="white"/>
                </a:solidFill>
              </a:rPr>
              <a:t>572,3 км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1406" y="857232"/>
            <a:ext cx="1928826" cy="50920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</a:rPr>
              <a:t>Доходы от уплаты акцизов на автомобильный бензин, прямогонный бензин, дизельное топливо, моторное масло для дизельных и карбюраторных (</a:t>
            </a:r>
            <a:r>
              <a:rPr lang="ru-RU" sz="1400" dirty="0" err="1">
                <a:solidFill>
                  <a:prstClr val="white"/>
                </a:solidFill>
              </a:rPr>
              <a:t>инжекторных</a:t>
            </a:r>
            <a:r>
              <a:rPr lang="ru-RU" sz="1400" dirty="0">
                <a:solidFill>
                  <a:prstClr val="white"/>
                </a:solidFill>
              </a:rPr>
              <a:t>) двигателей, производимых на территории РФ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>
                <a:solidFill>
                  <a:prstClr val="white"/>
                </a:solidFill>
              </a:rPr>
              <a:t>Субсидия из областного бюджета на осуществление дорожной деятельности в отношении автомобильных дорог общего пользования местного </a:t>
            </a:r>
            <a:r>
              <a:rPr lang="ru-RU" sz="1400" dirty="0" smtClean="0">
                <a:solidFill>
                  <a:prstClr val="white"/>
                </a:solidFill>
              </a:rPr>
              <a:t>значения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729742"/>
              </p:ext>
            </p:extLst>
          </p:nvPr>
        </p:nvGraphicFramePr>
        <p:xfrm>
          <a:off x="5576977" y="779240"/>
          <a:ext cx="3429024" cy="2105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136543"/>
              </p:ext>
            </p:extLst>
          </p:nvPr>
        </p:nvGraphicFramePr>
        <p:xfrm>
          <a:off x="1928794" y="785794"/>
          <a:ext cx="2143140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4505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4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99655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жилищно-коммунальное хозяйство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403566"/>
              </p:ext>
            </p:extLst>
          </p:nvPr>
        </p:nvGraphicFramePr>
        <p:xfrm>
          <a:off x="142844" y="1571612"/>
          <a:ext cx="597218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357158" y="714356"/>
            <a:ext cx="8501122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будут финансироваться в рамках муниципальной программы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Котельничского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«Развитие</a:t>
            </a:r>
            <a:r>
              <a:rPr lang="ru-RU" sz="1600" dirty="0" smtClean="0">
                <a:latin typeface="+mj-lt"/>
                <a:ea typeface="+mj-ea"/>
                <a:cs typeface="+mj-cs"/>
              </a:rPr>
              <a:t> коммунальной и жилищной инфраструктуры»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29322" y="2000240"/>
            <a:ext cx="2928926" cy="99671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ЖИЛИЩНОЕ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ХОЗЯЙСТВО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aseline="0" dirty="0" smtClean="0">
                <a:latin typeface="+mj-lt"/>
                <a:ea typeface="+mj-ea"/>
                <a:cs typeface="+mj-cs"/>
              </a:rPr>
              <a:t>Средства</a:t>
            </a:r>
            <a:r>
              <a:rPr lang="ru-RU" sz="1300" dirty="0" smtClean="0">
                <a:latin typeface="+mj-lt"/>
                <a:ea typeface="+mj-ea"/>
                <a:cs typeface="+mj-cs"/>
              </a:rPr>
              <a:t> на уплату обязательных взносов на капитальный ремонт общего имущества в многоквартирных домах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929322" y="3212976"/>
            <a:ext cx="2928958" cy="302433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b="1" dirty="0" smtClean="0">
                <a:latin typeface="+mj-lt"/>
                <a:ea typeface="+mj-ea"/>
                <a:cs typeface="+mj-cs"/>
              </a:rPr>
              <a:t>КОММУНАЛЬ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НОЕ</a:t>
            </a:r>
            <a:r>
              <a:rPr kumimoji="0" lang="ru-RU" sz="2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ХОЗЯЙСТВО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организация </a:t>
            </a:r>
            <a:r>
              <a:rPr lang="ru-RU" dirty="0"/>
              <a:t>в границах </a:t>
            </a:r>
            <a:r>
              <a:rPr lang="ru-RU" dirty="0" smtClean="0"/>
              <a:t>сельских поселений </a:t>
            </a:r>
            <a:r>
              <a:rPr lang="ru-RU" dirty="0"/>
              <a:t>электро-, тепло-, газо- и водоснабжения населения, </a:t>
            </a:r>
            <a:r>
              <a:rPr lang="ru-RU" dirty="0" smtClean="0"/>
              <a:t>водоотведения в </a:t>
            </a:r>
            <a:r>
              <a:rPr lang="ru-RU" dirty="0"/>
              <a:t>пределах полномочий, установленных законодательством Российской Федерации</a:t>
            </a:r>
            <a:r>
              <a:rPr lang="ru-RU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 err="1" smtClean="0"/>
              <a:t>Софинансирование</a:t>
            </a:r>
            <a:r>
              <a:rPr lang="ru-RU" dirty="0" smtClean="0"/>
              <a:t> инициативных проектов по развитию общественной инфраструктуры муниципальных образований Кировской области (капитальный ремонт артезианской скважины </a:t>
            </a:r>
            <a:r>
              <a:rPr lang="ru-RU" dirty="0" err="1" smtClean="0"/>
              <a:t>п.Ленинская</a:t>
            </a:r>
            <a:r>
              <a:rPr lang="ru-RU" dirty="0" smtClean="0"/>
              <a:t> Искра и павильона </a:t>
            </a:r>
            <a:r>
              <a:rPr lang="ru-RU" dirty="0"/>
              <a:t>артезианской </a:t>
            </a:r>
            <a:r>
              <a:rPr lang="ru-RU" dirty="0" smtClean="0"/>
              <a:t>скважины </a:t>
            </a:r>
            <a:r>
              <a:rPr lang="ru-RU" dirty="0" err="1" smtClean="0"/>
              <a:t>п.Карпушино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779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Расходы на образование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5008" y="571480"/>
            <a:ext cx="300039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Дошкольное образование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обеспечение деятельности 4 районных учреждений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Субвенция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 реализацию прав на получение общедоступного и бесплатного дошкольного образования в муниципальных дошкольных образовательных организациях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Обеспечение питания льготной категории детей в образовательных учреждения Котельничского муниципального района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285720" y="357166"/>
          <a:ext cx="4929222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Заголовок 1"/>
          <p:cNvSpPr txBox="1">
            <a:spLocks/>
          </p:cNvSpPr>
          <p:nvPr/>
        </p:nvSpPr>
        <p:spPr>
          <a:xfrm rot="16200000">
            <a:off x="-464363" y="1035811"/>
            <a:ext cx="1785950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197568,58 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2022 году 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Содержимое 3"/>
          <p:cNvGraphicFramePr>
            <a:graphicFrameLocks/>
          </p:cNvGraphicFramePr>
          <p:nvPr/>
        </p:nvGraphicFramePr>
        <p:xfrm>
          <a:off x="214282" y="2357430"/>
          <a:ext cx="4829180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 rot="16200000">
            <a:off x="-500082" y="3143232"/>
            <a:ext cx="1857388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200339,03</a:t>
            </a:r>
            <a:r>
              <a:rPr 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2023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году 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" name="Содержимое 3"/>
          <p:cNvGraphicFramePr>
            <a:graphicFrameLocks/>
          </p:cNvGraphicFramePr>
          <p:nvPr/>
        </p:nvGraphicFramePr>
        <p:xfrm>
          <a:off x="214282" y="4500570"/>
          <a:ext cx="4829180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 rot="16200000">
            <a:off x="-500082" y="5286372"/>
            <a:ext cx="1857388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201531,13 </a:t>
            </a:r>
            <a:r>
              <a:rPr lang="en-US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2024 году тыс. рублей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5715008" y="1714488"/>
            <a:ext cx="3000396" cy="1357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Общее образование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Финансовое</a:t>
            </a:r>
            <a:r>
              <a:rPr kumimoji="0" lang="ru-RU" sz="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обеспечение деятельности  12 районных учреждений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90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Субвенция</a:t>
            </a:r>
            <a:r>
              <a:rPr lang="ru-RU" sz="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на реализацию прав на получение общедоступного и бесплатного дошкольного начального общего, основного общего, среднего общего и дополнительного образования детей в муниципальных общеобразовательных организациях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Ежемесячное вознаграждение за классное руководство</a:t>
            </a:r>
            <a:endParaRPr lang="en-US" sz="9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Организация бесплатного горячего питания учащихся 1-4 классов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Выплата компенсации педагогам за подготовку и проведение итоговой аттестации учащихся 9 и 11 классов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Подготовка образовательных учреждений к новому учебному году и другие мероприятия</a:t>
            </a:r>
            <a:endParaRPr lang="en-US" sz="9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5008" y="4357694"/>
            <a:ext cx="3000396" cy="14287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Молодёжная политика и оздоровление детей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Оплата стоимости питания детей в лагерях, организованных муниципальными учреждениями, осуществляющими организацию отдыха и оздоровления детей в каникулярное время с дневным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пребыванием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Мероприятия в сфере молодежной политики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Комплексные меры профилактики немедицинского потребления наркотических средств и их незаконного оборота в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Котельничском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районе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715008" y="3643314"/>
            <a:ext cx="3000396" cy="714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Профессиональная подготовка, переподготовка и повышение квалификации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</a:rPr>
              <a:t>Субсидия из областного бюджета на подготовку и повышение квалификации лиц, замещающих муниципальные должности, и муниципальных служащих с </a:t>
            </a:r>
            <a:r>
              <a:rPr lang="ru-RU" sz="1200" dirty="0" err="1" smtClean="0">
                <a:solidFill>
                  <a:schemeClr val="tx1"/>
                </a:solidFill>
              </a:rPr>
              <a:t>софинансированием</a:t>
            </a:r>
            <a:r>
              <a:rPr lang="ru-RU" sz="1200" dirty="0" smtClean="0">
                <a:solidFill>
                  <a:schemeClr val="tx1"/>
                </a:solidFill>
              </a:rPr>
              <a:t> из районного бюджета</a:t>
            </a:r>
            <a:endParaRPr lang="ru-RU" sz="16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715008" y="5857892"/>
            <a:ext cx="3000396" cy="92869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Другие вопросы в области образования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Противодействие коррупции в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1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Котельничском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районе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Обеспечение деятельности централизованной бухгалтерии, методкабинета и хозяйственно-эксплуатационной группы Управления образования администрации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Котельничского</a:t>
            </a:r>
            <a:r>
              <a:rPr lang="ru-RU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района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715008" y="2928934"/>
            <a:ext cx="3000396" cy="7143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Дополнительное образование детей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Финансовое обеспечение деятельности 3 районных учреждений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формирования районного бюджета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400" dirty="0" smtClean="0"/>
              <a:t>Формирование районного бюджета на 2022 и на плановый период 2023 и 2024 годы осуществлялось в соответствии с задачами, определёнными прогнозом социально-экономического развития района муниципальными программами Котельничского района.</a:t>
            </a:r>
          </a:p>
          <a:p>
            <a:pPr algn="just">
              <a:buNone/>
            </a:pPr>
            <a:r>
              <a:rPr lang="ru-RU" sz="3400" dirty="0"/>
              <a:t>	</a:t>
            </a:r>
            <a:r>
              <a:rPr lang="ru-RU" sz="3400" dirty="0" smtClean="0"/>
              <a:t>Планирование районного бюджета осуществлялось в соответствии с методиками прогнозирования поступления доходов, утверждёнными главными администраторами доходов бюджетов бюджетной системы и приказом финансового управления от 19</a:t>
            </a:r>
            <a:r>
              <a:rPr lang="en-US" sz="3400" dirty="0" smtClean="0"/>
              <a:t>.07.2021 </a:t>
            </a:r>
            <a:r>
              <a:rPr lang="ru-RU" sz="3400" dirty="0" smtClean="0"/>
              <a:t>№</a:t>
            </a:r>
            <a:r>
              <a:rPr lang="en-US" sz="3400" dirty="0" smtClean="0"/>
              <a:t>39</a:t>
            </a:r>
            <a:r>
              <a:rPr lang="ru-RU" sz="3400" dirty="0" smtClean="0"/>
              <a:t> «Об утверждении Порядка и Методики планирования бюджетных ассигнований районного бюджета».</a:t>
            </a:r>
          </a:p>
          <a:p>
            <a:pPr algn="just">
              <a:buNone/>
            </a:pPr>
            <a:r>
              <a:rPr lang="ru-RU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4286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Расходы на культуру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14282" y="1000108"/>
            <a:ext cx="3214710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Расходы будут осуществляться в рамках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муниципальн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ой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программ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ы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Котельничского района Кировской области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 культуры </a:t>
            </a:r>
            <a:r>
              <a:rPr lang="ru-RU" sz="1400" dirty="0" smtClean="0">
                <a:solidFill>
                  <a:schemeClr val="tx1"/>
                </a:solidFill>
              </a:rPr>
              <a:t>в </a:t>
            </a:r>
            <a:r>
              <a:rPr lang="ru-RU" sz="1400" dirty="0" err="1" smtClean="0">
                <a:solidFill>
                  <a:schemeClr val="tx1"/>
                </a:solidFill>
              </a:rPr>
              <a:t>Котельничском</a:t>
            </a:r>
            <a:r>
              <a:rPr lang="ru-RU" sz="1400" dirty="0" smtClean="0">
                <a:solidFill>
                  <a:schemeClr val="tx1"/>
                </a:solidFill>
              </a:rPr>
              <a:t> район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3071802" y="357166"/>
          <a:ext cx="4071966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7358082" y="500042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10735,71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358082" y="2714620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10631,24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358082" y="4643446"/>
            <a:ext cx="1643074" cy="5715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10471,64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тыс. руб.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082" y="114298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культуру в 2022г.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7358082" y="521495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культуру в 2024г.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58082" y="3286124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Расходы на культуру в 2023г.</a:t>
            </a:r>
            <a:endParaRPr lang="ru-RU" sz="1400" dirty="0"/>
          </a:p>
        </p:txBody>
      </p:sp>
      <p:graphicFrame>
        <p:nvGraphicFramePr>
          <p:cNvPr id="24" name="Содержимое 23"/>
          <p:cNvGraphicFramePr>
            <a:graphicFrameLocks noGrp="1"/>
          </p:cNvGraphicFramePr>
          <p:nvPr>
            <p:ph idx="1"/>
          </p:nvPr>
        </p:nvGraphicFramePr>
        <p:xfrm>
          <a:off x="3000364" y="4429132"/>
          <a:ext cx="4429156" cy="225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Содержимое 3"/>
          <p:cNvGraphicFramePr>
            <a:graphicFrameLocks/>
          </p:cNvGraphicFramePr>
          <p:nvPr/>
        </p:nvGraphicFramePr>
        <p:xfrm>
          <a:off x="2714612" y="2285992"/>
          <a:ext cx="4572032" cy="212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5" y="4500570"/>
            <a:ext cx="350046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Расходы на социальную политику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53578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8" y="857232"/>
            <a:ext cx="3286116" cy="6771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Пенсионное обеспечение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 выплата доплат к пенсии за выслугу лет муниципальным служащим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8" y="3643314"/>
            <a:ext cx="328611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Другие вопросы в области соц. политики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Выплаты Всероссийской общественной организации ветеранов (пенсионеров) войны, труда, Вооруженных сил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Выплаты общественной организации «Всероссийское общество инвалидов»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008" y="1714488"/>
            <a:ext cx="328611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Социальное обеспечение населения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Меры соц. поддержки гражданам за счет средств областной субвенции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8" y="2571744"/>
            <a:ext cx="328611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Охрана семьи и детства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Меры социальной поддержки семей с детьми за счет средств областной субвенции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6446" y="5072074"/>
            <a:ext cx="285752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Расходы будут осуществляться в рамках 2 муниципальных программ Котельничского района Кировской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Расходы на физическую культуру и спорт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642918"/>
          <a:ext cx="53578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72132" y="1428736"/>
            <a:ext cx="3286116" cy="14773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Расходы будут осуществляться в рамках муниципальной программы Котельничского района «Развитие  физической культуры и спорта»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2" y="2928934"/>
            <a:ext cx="3286116" cy="181588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Организация и проведение официальных спортивных мероприятий и обеспечение участия спортивных сборных команд </a:t>
            </a:r>
            <a:r>
              <a:rPr lang="ru-RU" sz="1400" dirty="0" err="1" smtClean="0"/>
              <a:t>Котельничского</a:t>
            </a:r>
            <a:r>
              <a:rPr lang="ru-RU" sz="1400" dirty="0" smtClean="0"/>
              <a:t> района в спортивных соревнованиях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Организация и проведение физкультурных мероприятий, в том числе Фестивалей инвалидного спорта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6540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Расходы на предоставление межбюджетных трансфертов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571480"/>
          <a:ext cx="2614602" cy="276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071802" y="571480"/>
          <a:ext cx="2614602" cy="276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5929322" y="571480"/>
          <a:ext cx="2614602" cy="276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4000496" y="500042"/>
            <a:ext cx="714380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2023</a:t>
            </a:r>
            <a:endParaRPr lang="ru-RU" sz="2000" dirty="0"/>
          </a:p>
        </p:txBody>
      </p:sp>
      <p:sp>
        <p:nvSpPr>
          <p:cNvPr id="8" name="TextBox 1"/>
          <p:cNvSpPr txBox="1"/>
          <p:nvPr/>
        </p:nvSpPr>
        <p:spPr>
          <a:xfrm>
            <a:off x="6858016" y="500042"/>
            <a:ext cx="714380" cy="35719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2024</a:t>
            </a:r>
            <a:endParaRPr lang="ru-RU" sz="20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3429000"/>
          <a:ext cx="8286808" cy="27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908"/>
                <a:gridCol w="1285884"/>
                <a:gridCol w="1143008"/>
                <a:gridCol w="1143008"/>
              </a:tblGrid>
              <a:tr h="19092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2022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2023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2024</a:t>
                      </a:r>
                      <a:endParaRPr lang="ru-RU" sz="1600" dirty="0"/>
                    </a:p>
                  </a:txBody>
                  <a:tcPr/>
                </a:tc>
              </a:tr>
              <a:tr h="521976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Дотация бюджетам поселений на поддержку мер по обеспечению сбалансированности бюджетов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сельских поселений К</a:t>
                      </a:r>
                      <a:r>
                        <a:rPr lang="ru-RU" sz="1400" baseline="0" dirty="0" smtClean="0"/>
                        <a:t>отельничского района, тыс. руб.</a:t>
                      </a:r>
                      <a:endParaRPr lang="ru-RU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48584,0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48256,6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48068,3</a:t>
                      </a:r>
                      <a:endParaRPr lang="ru-RU" sz="1600" dirty="0"/>
                    </a:p>
                  </a:txBody>
                  <a:tcPr/>
                </a:tc>
              </a:tr>
              <a:tr h="556200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Дотации на выравнивание бюджетной обеспеченности сельских поселений </a:t>
                      </a:r>
                      <a:r>
                        <a:rPr lang="ru-RU" sz="1400" baseline="0" dirty="0" err="1" smtClean="0"/>
                        <a:t>Котельничского</a:t>
                      </a:r>
                      <a:r>
                        <a:rPr lang="ru-RU" sz="1400" baseline="0" dirty="0" smtClean="0"/>
                        <a:t> района,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10513,0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10377,0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10233,0</a:t>
                      </a:r>
                      <a:endParaRPr lang="ru-RU" sz="1600" dirty="0"/>
                    </a:p>
                  </a:txBody>
                  <a:tcPr/>
                </a:tc>
              </a:tr>
              <a:tr h="3295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b="0" i="0" u="none" strike="noStrike" dirty="0">
                          <a:latin typeface="Times New Roman"/>
                        </a:rPr>
                        <a:t>Субсидия местным бюджетам на выполнение расходных обязательств муниципальных образований области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2328,9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2328,9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2328,9</a:t>
                      </a:r>
                      <a:endParaRPr lang="ru-RU" sz="1600" dirty="0"/>
                    </a:p>
                  </a:txBody>
                  <a:tcPr/>
                </a:tc>
              </a:tr>
              <a:tr h="329541">
                <a:tc>
                  <a:txBody>
                    <a:bodyPr/>
                    <a:lstStyle/>
                    <a:p>
                      <a:r>
                        <a:rPr lang="ru-RU" sz="1400" baseline="0" dirty="0" smtClean="0"/>
                        <a:t>Иные межбюджетные трансферты, 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6447,11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6076,6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6076,6</a:t>
                      </a:r>
                      <a:endParaRPr lang="ru-RU" sz="1600" dirty="0"/>
                    </a:p>
                  </a:txBody>
                  <a:tcPr/>
                </a:tc>
              </a:tr>
              <a:tr h="190925"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67873,01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67039,1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66706,8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0034" y="3071810"/>
            <a:ext cx="452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Межбюджетные трансферты в 202</a:t>
            </a:r>
            <a:r>
              <a:rPr lang="en-US" dirty="0" smtClean="0"/>
              <a:t>2</a:t>
            </a:r>
            <a:r>
              <a:rPr lang="ru-RU" dirty="0" smtClean="0"/>
              <a:t>-202</a:t>
            </a:r>
            <a:r>
              <a:rPr lang="en-US" dirty="0" smtClean="0"/>
              <a:t>4</a:t>
            </a:r>
            <a:r>
              <a:rPr lang="ru-RU" dirty="0" smtClean="0"/>
              <a:t> гг.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ВЫПЛАТЫ</a:t>
            </a:r>
            <a:endParaRPr lang="ru-RU" sz="7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725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Выплаты отдельным категориям граждан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3" y="1142984"/>
          <a:ext cx="8715436" cy="469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224"/>
                <a:gridCol w="925001"/>
                <a:gridCol w="1397737"/>
                <a:gridCol w="1397737"/>
                <a:gridCol w="13977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выплаты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Число получателей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Расходы 2022 </a:t>
                      </a:r>
                      <a:r>
                        <a:rPr lang="ru-RU" sz="1400" baseline="0" dirty="0" smtClean="0"/>
                        <a:t>год</a:t>
                      </a:r>
                      <a:r>
                        <a:rPr lang="ru-RU" sz="1400" dirty="0" smtClean="0"/>
                        <a:t>, 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Расходы 2023 </a:t>
                      </a:r>
                      <a:r>
                        <a:rPr lang="ru-RU" sz="1400" baseline="0" dirty="0" smtClean="0"/>
                        <a:t>год</a:t>
                      </a:r>
                      <a:r>
                        <a:rPr lang="ru-RU" sz="1400" dirty="0" smtClean="0"/>
                        <a:t>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Расходы 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год</a:t>
                      </a:r>
                      <a:r>
                        <a:rPr lang="ru-RU" sz="1400" dirty="0" smtClean="0"/>
                        <a:t>, тыс. рублей</a:t>
                      </a:r>
                    </a:p>
                  </a:txBody>
                  <a:tcPr/>
                </a:tc>
              </a:tr>
              <a:tr h="191168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Выплата отдельным категориям специалистов, работающих в муниципальных учреждениях и проживающих в сельских населенных пунктах или поселках городского типа области, частичной компенсации расходов на оплату жилого помещения и коммунальных услуг в виде ежемесячной денежной выплаты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384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384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Возмещение расходов, связанных с предоставлением  меры социальной поддержки, установленной абзацем первым части 1 статьи 15 Закона Кировской области "Об образовании в Кировской области", с учетом положений части 3 статьи 17 указанного закона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9609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10424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/>
                        <a:t>246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9993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10407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10808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7254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Выплаты на охрану семьи и детства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785794"/>
          <a:ext cx="8715437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/>
                <a:gridCol w="785818"/>
                <a:gridCol w="1071570"/>
                <a:gridCol w="785818"/>
                <a:gridCol w="1071570"/>
                <a:gridCol w="785818"/>
                <a:gridCol w="1071571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выплаты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 получателей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 2022 год, 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 получателей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Расходы 2023 год,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Число получателей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Расходы 2024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год, тыс. рублей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прав на жилое помещение в соответствии с Законом Кировской области "О социальной поддержке детей-сирот и детей, оставшихся без попечения родителей, лиц из числа детей-сирот и </a:t>
                      </a:r>
                      <a:r>
                        <a:rPr lang="ru-RU" sz="1200" dirty="0" err="1" smtClean="0"/>
                        <a:t>детй</a:t>
                      </a:r>
                      <a:r>
                        <a:rPr lang="ru-RU" sz="1200" dirty="0" smtClean="0"/>
                        <a:t>, оставшихся без попечения родителей, детей, попавших в сложную жизненную ситуацию".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1575,6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787,8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Начисление и выплата компенсации платы, взимаемой с родителей (законных представителей)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628,9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Назначение и выплата ежемесячных денежных выплат на детей-сирот и детей, оставшихся без попечения родителей, находящихся под опекой (попечительством), в приемной семье, и начисление и выплата ежемесячного вознаграждения, причитающегося приемным родителям.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1803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3219,7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2431,9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МУНИЦИПАЛЬНЫЙ ДОЛГ</a:t>
            </a:r>
            <a:endParaRPr lang="ru-RU" sz="7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Муниципальный долг </a:t>
            </a:r>
            <a:r>
              <a:rPr lang="ru-RU" sz="2800" dirty="0" err="1" smtClean="0"/>
              <a:t>Котельничского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642918"/>
            <a:ext cx="6429420" cy="14287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Верхний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предел муниципального долга 0 </a:t>
            </a:r>
            <a:r>
              <a:rPr lang="ru-RU" dirty="0" smtClean="0">
                <a:solidFill>
                  <a:schemeClr val="bg1"/>
                </a:solidFill>
              </a:rPr>
              <a:t>тыс. руб. на 01.01.2023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Кредиты кредитных организаций 5000 тыс.руб.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тыс.руб.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 rot="16200000">
            <a:off x="-214330" y="1071530"/>
            <a:ext cx="1428760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2022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rot="16200000">
            <a:off x="-250049" y="2893199"/>
            <a:ext cx="1500198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2023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 rot="16200000">
            <a:off x="-178611" y="4679149"/>
            <a:ext cx="1357322" cy="5715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2024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357290" y="2428868"/>
            <a:ext cx="6500858" cy="15001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Верхний предел муниципального долга 0 тыс. руб. на 01.01.2024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Кредиты кредитных организаций 3000 тыс.руб.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  </a:r>
            <a:r>
              <a:rPr lang="ru-RU" dirty="0" err="1" smtClean="0">
                <a:solidFill>
                  <a:schemeClr val="bg1"/>
                </a:solidFill>
              </a:rPr>
              <a:t>тыс.руб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357290" y="4286256"/>
            <a:ext cx="6500858" cy="135732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Верхний предел муниципального долга 0 тыс. руб. на 01.01.2025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Кредиты кредитных организаций 2000 тыс.руб.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тыс.руб.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Контактная информация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197493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Финансовое управление администрации Кировской области </a:t>
            </a:r>
            <a:r>
              <a:rPr lang="ru-RU" sz="2400" dirty="0" err="1" smtClean="0"/>
              <a:t>Котельничского</a:t>
            </a:r>
            <a:r>
              <a:rPr lang="ru-RU" sz="2400" dirty="0" smtClean="0"/>
              <a:t> района</a:t>
            </a:r>
          </a:p>
          <a:p>
            <a:pPr algn="ctr">
              <a:buNone/>
            </a:pPr>
            <a:r>
              <a:rPr lang="ru-RU" sz="2400" dirty="0" smtClean="0"/>
              <a:t>ул. Карла Маркса, д.16, г. Котельнич, 612607,</a:t>
            </a:r>
          </a:p>
          <a:p>
            <a:pPr algn="ctr">
              <a:buNone/>
            </a:pPr>
            <a:r>
              <a:rPr lang="ru-RU" sz="2400" dirty="0" smtClean="0"/>
              <a:t>тел. (83342) 4-07-18,</a:t>
            </a:r>
          </a:p>
          <a:p>
            <a:pPr algn="ctr">
              <a:buNone/>
            </a:pPr>
            <a:r>
              <a:rPr lang="en-US" sz="2400" dirty="0" smtClean="0"/>
              <a:t>E-mail: </a:t>
            </a:r>
            <a:r>
              <a:rPr lang="en-US" sz="2400" dirty="0" smtClean="0">
                <a:hlinkClick r:id="rId2"/>
              </a:rPr>
              <a:t>fo13@depfin.kirov.ru</a:t>
            </a:r>
            <a:endParaRPr lang="en-US" sz="2400" dirty="0" smtClean="0"/>
          </a:p>
          <a:p>
            <a:pPr algn="ctr">
              <a:buNone/>
            </a:pPr>
            <a:r>
              <a:rPr lang="ru-RU" sz="2400" dirty="0" smtClean="0"/>
              <a:t>Интернет сайт: </a:t>
            </a:r>
            <a:r>
              <a:rPr lang="en-US" sz="2400" dirty="0" smtClean="0">
                <a:hlinkClick r:id="rId3"/>
              </a:rPr>
              <a:t>http://www.kotelnich-msu.ru/</a:t>
            </a:r>
            <a:endParaRPr lang="ru-RU" sz="2400" dirty="0" smtClean="0"/>
          </a:p>
          <a:p>
            <a:pPr algn="ctr">
              <a:buNone/>
            </a:pPr>
            <a:r>
              <a:rPr lang="ru-RU" sz="2000" dirty="0" smtClean="0"/>
              <a:t>Режим работы:</a:t>
            </a:r>
          </a:p>
          <a:p>
            <a:pPr algn="ctr">
              <a:buNone/>
            </a:pPr>
            <a:r>
              <a:rPr lang="ru-RU" sz="2000" dirty="0" smtClean="0"/>
              <a:t>понедельник-четверг с 7:48 до 17:00</a:t>
            </a:r>
          </a:p>
          <a:p>
            <a:pPr algn="ctr">
              <a:buNone/>
            </a:pPr>
            <a:r>
              <a:rPr lang="ru-RU" sz="2000" dirty="0" smtClean="0"/>
              <a:t>пятница с 7:48 до 16:00</a:t>
            </a:r>
          </a:p>
          <a:p>
            <a:pPr algn="ctr">
              <a:buNone/>
            </a:pPr>
            <a:r>
              <a:rPr lang="ru-RU" sz="2000" dirty="0" smtClean="0"/>
              <a:t>перерыв на обед с 12 до 13 часов</a:t>
            </a:r>
          </a:p>
          <a:p>
            <a:pPr algn="ctr">
              <a:buNone/>
            </a:pPr>
            <a:r>
              <a:rPr lang="ru-RU" sz="2000" dirty="0" smtClean="0"/>
              <a:t>суббота-воскресенье выходной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Показатели социально-экономического развития </a:t>
            </a:r>
            <a:r>
              <a:rPr lang="ru-RU" sz="3600" dirty="0" err="1" smtClean="0"/>
              <a:t>Котельничского</a:t>
            </a:r>
            <a:r>
              <a:rPr lang="ru-RU" sz="3600" dirty="0" smtClean="0"/>
              <a:t> района 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437655"/>
              </p:ext>
            </p:extLst>
          </p:nvPr>
        </p:nvGraphicFramePr>
        <p:xfrm>
          <a:off x="142844" y="1500174"/>
          <a:ext cx="8786874" cy="489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790948"/>
                <a:gridCol w="923564"/>
                <a:gridCol w="928694"/>
                <a:gridCol w="928694"/>
                <a:gridCol w="928694"/>
              </a:tblGrid>
              <a:tr h="5077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показателя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2020год (отчёт)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2021год (оценка)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2022год 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411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Среднегодовая численность населения, тыс. человек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11,97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11,57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11,15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10,75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10,37</a:t>
                      </a:r>
                      <a:endParaRPr lang="ru-RU" sz="1200" dirty="0"/>
                    </a:p>
                  </a:txBody>
                  <a:tcPr anchor="ctr"/>
                </a:tc>
              </a:tr>
              <a:tr h="4118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Фонд оплаты труда, 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780721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843473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871655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918770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972126</a:t>
                      </a:r>
                      <a:endParaRPr lang="ru-RU" sz="1200" dirty="0"/>
                    </a:p>
                  </a:txBody>
                  <a:tcPr anchor="ctr"/>
                </a:tc>
              </a:tr>
              <a:tr h="5077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Среднемесячная номинальная</a:t>
                      </a:r>
                      <a:r>
                        <a:rPr lang="ru-RU" sz="1200" baseline="0" dirty="0" smtClean="0"/>
                        <a:t> начисленная заработная плата в расчете на одного работника,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20569,1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23008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24367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25901,3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27554,6</a:t>
                      </a:r>
                      <a:endParaRPr lang="ru-RU" sz="1200" dirty="0"/>
                    </a:p>
                  </a:txBody>
                  <a:tcPr anchor="ctr"/>
                </a:tc>
              </a:tr>
              <a:tr h="5077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Прибыль прибыльных предприятий (с учетом предприятий</a:t>
                      </a:r>
                      <a:r>
                        <a:rPr lang="ru-RU" sz="1200" baseline="0" dirty="0" smtClean="0"/>
                        <a:t> сельского хозяйства), тыс.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206514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170250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175000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178500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182000</a:t>
                      </a:r>
                      <a:endParaRPr lang="ru-RU" sz="1200" dirty="0"/>
                    </a:p>
                  </a:txBody>
                  <a:tcPr anchor="ctr"/>
                </a:tc>
              </a:tr>
              <a:tr h="507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 том числе прибыль прибыльных  </a:t>
                      </a:r>
                      <a:r>
                        <a:rPr lang="ru-RU" sz="1200" baseline="0" dirty="0" smtClean="0"/>
                        <a:t>сельскохозяйственных предприятий, тыс. рублей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147274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107850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110250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112350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113850</a:t>
                      </a:r>
                      <a:endParaRPr lang="ru-RU" sz="1200" dirty="0"/>
                    </a:p>
                  </a:txBody>
                  <a:tcPr anchor="ctr"/>
                </a:tc>
              </a:tr>
              <a:tr h="5141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Оборот малых предприятий (с учетом </a:t>
                      </a:r>
                      <a:r>
                        <a:rPr lang="ru-RU" sz="1200" dirty="0" err="1" smtClean="0"/>
                        <a:t>микропредприятий</a:t>
                      </a:r>
                      <a:r>
                        <a:rPr lang="ru-RU" sz="1200" dirty="0" smtClean="0"/>
                        <a:t>), тыс.</a:t>
                      </a:r>
                      <a:r>
                        <a:rPr lang="ru-RU" sz="1200" baseline="0" dirty="0" smtClean="0"/>
                        <a:t>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729964,2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748577,0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794714,9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839025,0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871543,8</a:t>
                      </a:r>
                      <a:endParaRPr lang="ru-RU" sz="1200" dirty="0"/>
                    </a:p>
                  </a:txBody>
                  <a:tcPr anchor="ctr"/>
                </a:tc>
              </a:tr>
              <a:tr h="5077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Остаточная балансовая стоимость основных фондов на конец года, тыс.</a:t>
                      </a:r>
                      <a:r>
                        <a:rPr lang="ru-RU" sz="1200" baseline="0" dirty="0" smtClean="0"/>
                        <a:t> рублей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1690211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1729355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1754300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1777900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1804620</a:t>
                      </a:r>
                      <a:endParaRPr lang="ru-RU" sz="1200" dirty="0"/>
                    </a:p>
                  </a:txBody>
                  <a:tcPr anchor="ctr"/>
                </a:tc>
              </a:tr>
              <a:tr h="5077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потребительских цен за период с начала года, % к предыдущему году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106,3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104,5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104,0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103,8</a:t>
                      </a:r>
                      <a:endParaRPr lang="ru-RU" sz="1200" dirty="0"/>
                    </a:p>
                  </a:txBody>
                  <a:tcPr anchor="ctr"/>
                </a:tc>
              </a:tr>
              <a:tr h="50778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Индекс физического</a:t>
                      </a:r>
                      <a:r>
                        <a:rPr lang="ru-RU" sz="1200" baseline="0" dirty="0" smtClean="0"/>
                        <a:t> объема платных услуг населению, % к предыдущему году в сопоставимых ценах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91,9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106,6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100,8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характеристики районного бюджета, тыс. рублей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47860" cy="3799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229200"/>
            <a:ext cx="7715304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Бюджет</a:t>
            </a:r>
            <a:r>
              <a:rPr lang="ru-RU" dirty="0" smtClean="0"/>
              <a:t> – план доходов и расходов государства, субъекта Российской Федерации, муниципального образования, необходимый для обеспечения выполнения ими своих обязательств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ДОХОДЫ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Доходы районного бюджета, тыс. рублей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95736" y="1052736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571868" y="1071546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929190" y="1071546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6286512" y="1071546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7643834" y="1071546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158" y="1285860"/>
            <a:ext cx="1571636" cy="19389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Налоговые доходы</a:t>
            </a:r>
          </a:p>
          <a:p>
            <a:r>
              <a:rPr lang="ru-RU" sz="1200" dirty="0" smtClean="0"/>
              <a:t>сумма налоговых доходов и удельный вес налоговых доходов в объеме налоговых и неналоговых доходов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2285992"/>
            <a:ext cx="9653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79,3%</a:t>
            </a:r>
          </a:p>
          <a:p>
            <a:r>
              <a:rPr lang="ru-RU" sz="1600" dirty="0" smtClean="0"/>
              <a:t>54623,8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61977" y="2255356"/>
            <a:ext cx="9516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77,9%</a:t>
            </a:r>
          </a:p>
          <a:p>
            <a:r>
              <a:rPr lang="ru-RU" sz="1600" dirty="0" smtClean="0"/>
              <a:t>55968,1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286380" y="2285992"/>
            <a:ext cx="9516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78,7%</a:t>
            </a:r>
          </a:p>
          <a:p>
            <a:r>
              <a:rPr lang="ru-RU" sz="1600" dirty="0" smtClean="0"/>
              <a:t>61524,1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715140" y="2285992"/>
            <a:ext cx="9653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79,2%</a:t>
            </a:r>
          </a:p>
          <a:p>
            <a:r>
              <a:rPr lang="ru-RU" sz="1600" dirty="0" smtClean="0"/>
              <a:t>64333,8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058804" y="2285992"/>
            <a:ext cx="9653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79,4%</a:t>
            </a:r>
          </a:p>
          <a:p>
            <a:r>
              <a:rPr lang="ru-RU" sz="1600" dirty="0" smtClean="0"/>
              <a:t>66937,0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graphicFrame>
        <p:nvGraphicFramePr>
          <p:cNvPr id="16" name="Содержимое 3"/>
          <p:cNvGraphicFramePr>
            <a:graphicFrameLocks/>
          </p:cNvGraphicFramePr>
          <p:nvPr/>
        </p:nvGraphicFramePr>
        <p:xfrm>
          <a:off x="2214546" y="3071811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Содержимое 3"/>
          <p:cNvGraphicFramePr>
            <a:graphicFrameLocks/>
          </p:cNvGraphicFramePr>
          <p:nvPr/>
        </p:nvGraphicFramePr>
        <p:xfrm>
          <a:off x="3571868" y="307181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Содержимое 3"/>
          <p:cNvGraphicFramePr>
            <a:graphicFrameLocks/>
          </p:cNvGraphicFramePr>
          <p:nvPr/>
        </p:nvGraphicFramePr>
        <p:xfrm>
          <a:off x="4929190" y="307181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9" name="Содержимое 3"/>
          <p:cNvGraphicFramePr>
            <a:graphicFrameLocks/>
          </p:cNvGraphicFramePr>
          <p:nvPr/>
        </p:nvGraphicFramePr>
        <p:xfrm>
          <a:off x="6286512" y="307181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0" name="Содержимое 3"/>
          <p:cNvGraphicFramePr>
            <a:graphicFrameLocks/>
          </p:cNvGraphicFramePr>
          <p:nvPr/>
        </p:nvGraphicFramePr>
        <p:xfrm>
          <a:off x="7643834" y="3071810"/>
          <a:ext cx="1285884" cy="1285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57158" y="3286124"/>
            <a:ext cx="1571636" cy="193899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Неналоговые доходы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сумма неналоговых доходов и удельный вес неналоговых доходов в объеме налоговых и неналоговых доходов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9792" y="4365104"/>
            <a:ext cx="9653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20,7%</a:t>
            </a:r>
          </a:p>
          <a:p>
            <a:r>
              <a:rPr lang="ru-RU" sz="1600" dirty="0" smtClean="0"/>
              <a:t>14285,8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929058" y="4286256"/>
            <a:ext cx="9516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22,1%</a:t>
            </a:r>
          </a:p>
          <a:p>
            <a:r>
              <a:rPr lang="ru-RU" sz="1600" dirty="0" smtClean="0"/>
              <a:t>15892,7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286380" y="4286256"/>
            <a:ext cx="9516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21,3%</a:t>
            </a:r>
          </a:p>
          <a:p>
            <a:r>
              <a:rPr lang="ru-RU" sz="1600" dirty="0" smtClean="0"/>
              <a:t>16604,7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715140" y="4286256"/>
            <a:ext cx="9653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20,8%</a:t>
            </a:r>
          </a:p>
          <a:p>
            <a:r>
              <a:rPr lang="ru-RU" sz="1600" dirty="0" smtClean="0"/>
              <a:t>16861,6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8072462" y="4286256"/>
            <a:ext cx="95167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20,6%</a:t>
            </a:r>
          </a:p>
          <a:p>
            <a:r>
              <a:rPr lang="ru-RU" sz="1600" dirty="0" smtClean="0"/>
              <a:t>17320,3</a:t>
            </a:r>
          </a:p>
          <a:p>
            <a:r>
              <a:rPr lang="ru-RU" sz="1200" dirty="0" smtClean="0"/>
              <a:t>тыс. рублей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214546" y="857232"/>
            <a:ext cx="1395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2020 год (отчет)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786182" y="857232"/>
            <a:ext cx="931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2021 год*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143504" y="857232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2022 год</a:t>
            </a:r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500826" y="857232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2023 год</a:t>
            </a:r>
            <a:endParaRPr lang="ru-RU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7858148" y="857232"/>
            <a:ext cx="841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2024 год</a:t>
            </a:r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843" y="332656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Объем и структура налоговых доходов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760814"/>
              </p:ext>
            </p:extLst>
          </p:nvPr>
        </p:nvGraphicFramePr>
        <p:xfrm>
          <a:off x="142876" y="928670"/>
          <a:ext cx="27860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666920"/>
              </p:ext>
            </p:extLst>
          </p:nvPr>
        </p:nvGraphicFramePr>
        <p:xfrm>
          <a:off x="3143240" y="928670"/>
          <a:ext cx="27860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9550"/>
              </p:ext>
            </p:extLst>
          </p:nvPr>
        </p:nvGraphicFramePr>
        <p:xfrm>
          <a:off x="6084168" y="908720"/>
          <a:ext cx="278605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2844" y="1428736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61524,1тыс. руб. – всего налоговых доходов.</a:t>
            </a:r>
          </a:p>
          <a:p>
            <a:r>
              <a:rPr lang="ru-RU" sz="1000" dirty="0" smtClean="0"/>
              <a:t>Это составляет 15,0% в общем объеме доходов.</a:t>
            </a:r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1428736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64333,79тыс. руб. – всего налоговых доходов.</a:t>
            </a:r>
          </a:p>
          <a:p>
            <a:r>
              <a:rPr lang="ru-RU" sz="1000" dirty="0" smtClean="0"/>
              <a:t>Это составляет 16,3% в общем объеме доходов.</a:t>
            </a:r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43636" y="1428736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66937,0 тыс. руб. – всего налоговых доходов.</a:t>
            </a:r>
          </a:p>
          <a:p>
            <a:r>
              <a:rPr lang="ru-RU" sz="1000" dirty="0" smtClean="0"/>
              <a:t>Это составляет 16,8% в общем объеме доходов.</a:t>
            </a:r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Налог на доходы физических лиц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021082"/>
              </p:ext>
            </p:extLst>
          </p:nvPr>
        </p:nvGraphicFramePr>
        <p:xfrm>
          <a:off x="180610" y="746951"/>
          <a:ext cx="568643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692696"/>
            <a:ext cx="9361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20131,7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548680"/>
            <a:ext cx="7920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22461,1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548680"/>
            <a:ext cx="1161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23670,4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476673"/>
            <a:ext cx="8640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25039,4</a:t>
            </a:r>
          </a:p>
          <a:p>
            <a:r>
              <a:rPr lang="ru-RU" sz="1200" dirty="0" smtClean="0"/>
              <a:t>тыс. руб.</a:t>
            </a:r>
            <a:endParaRPr lang="ru-RU" sz="1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000760" y="785794"/>
            <a:ext cx="2943188" cy="1857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доходы физических лиц (НДФЛ) – основной вид прямых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налогов. Исчисляется в процентах от совокупного дохода физических лиц за вычетом документально подтверждённых расходов в соответствии с действующим законодательством.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14282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2071670" y="442913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995936" y="4509120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42976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28,7%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4500570"/>
            <a:ext cx="829233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29,2%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8024" y="4509120"/>
            <a:ext cx="93610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29,7%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3571876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Доля поступлений налога в общем объеме налоговых и неналоговых доходов районного бюджета в 2022, 2023 и 2024 годах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643570" y="2786058"/>
            <a:ext cx="16430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Доходы, облагаемые НДФЛ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Вознаграждение за выполнение трудовых или иных обязанностей;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От продажи имущества, находившегося в собственности менее 3 лет;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От сдачи имущества в аренду;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 от источников за пределами РФ;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 в виде разного рода выигрышей;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Иные доходы.</a:t>
            </a:r>
            <a:endParaRPr lang="ru-RU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7286644" y="2786058"/>
            <a:ext cx="17145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Доходы, необлагаемые НДФЛ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 от продажи имущества, находившегося в собственности более трех лет;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Доходы, полученные в порядке наследования;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Доходы, полученные по договору дарения от члена семьи и (или) близкого родственника в соответствии с Семейным кодексом РФ (от супруга, родителей и детей, в  том числе усыновителей и усыновленных, дедушки, бабушки и внуков, полнородных и не полнородных (имеющих общих отца или мать) братьев и сестер);</a:t>
            </a:r>
          </a:p>
          <a:p>
            <a:pPr>
              <a:buFont typeface="Arial" pitchFamily="34" charset="0"/>
              <a:buChar char="•"/>
            </a:pPr>
            <a:r>
              <a:rPr lang="ru-RU" sz="1000" dirty="0" smtClean="0"/>
              <a:t>Иные доходы.</a:t>
            </a:r>
            <a:endParaRPr lang="ru-RU" sz="10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5393537" y="4679165"/>
            <a:ext cx="3786214" cy="1588"/>
          </a:xfrm>
          <a:prstGeom prst="straightConnector1">
            <a:avLst/>
          </a:prstGeom>
          <a:ln>
            <a:prstDash val="sysDot"/>
            <a:headEnd type="oval" w="med" len="med"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ru-RU" sz="1200" dirty="0" smtClean="0"/>
              <a:t>Первоначальный прогноз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42910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50029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286248" y="60007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7294</TotalTime>
  <Words>3126</Words>
  <Application>Microsoft Office PowerPoint</Application>
  <PresentationFormat>Экран (4:3)</PresentationFormat>
  <Paragraphs>671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Бюджет для граждан</vt:lpstr>
      <vt:lpstr>Составление проекта районного бюджета основывается на:</vt:lpstr>
      <vt:lpstr>Особенности формирования районного бюджета</vt:lpstr>
      <vt:lpstr>Показатели социально-экономического развития Котельничского района </vt:lpstr>
      <vt:lpstr>Основные характеристики районного бюджета, тыс. рублей</vt:lpstr>
      <vt:lpstr>ДОХОДЫ</vt:lpstr>
      <vt:lpstr>Доходы районного бюджета, тыс. рублей</vt:lpstr>
      <vt:lpstr>Объем и структура налоговых доходов</vt:lpstr>
      <vt:lpstr>Налог на доходы физических лиц</vt:lpstr>
      <vt:lpstr>Доходы от акцизов на нефтепродукты</vt:lpstr>
      <vt:lpstr>Налоги на совокупный доход</vt:lpstr>
      <vt:lpstr>Налоги на имущество</vt:lpstr>
      <vt:lpstr>Объем и структура неналоговых доходов</vt:lpstr>
      <vt:lpstr>Объем и структура безвозмездных поступлений</vt:lpstr>
      <vt:lpstr>РАСХОДЫ</vt:lpstr>
      <vt:lpstr>Расходы районного бюджета, тыс. рублей</vt:lpstr>
      <vt:lpstr>Расходы районного бюджета по разделам бюджетной классификации расходов бюджетов, тыс. рублей</vt:lpstr>
      <vt:lpstr>Расходы на реализацию муниципальных программ Котельничского района в 2020 году</vt:lpstr>
      <vt:lpstr>Расходы на реализацию муниципальных программ Котельничского района в 2021году</vt:lpstr>
      <vt:lpstr>Расходы на реализацию муниципальных программ Котельничского района в 2022 году</vt:lpstr>
      <vt:lpstr>Расходы на реализацию муниципальных программ Котельничского района в 2023году</vt:lpstr>
      <vt:lpstr>Расходы на реализацию муниципальных программ Котельничского района в 2024году</vt:lpstr>
      <vt:lpstr>Расходы на общегосударственные вопросы</vt:lpstr>
      <vt:lpstr>Расходы на национальную безопасность и правоохранительную деятельность</vt:lpstr>
      <vt:lpstr>Расходы на национальную экономику</vt:lpstr>
      <vt:lpstr>Расходы на сельское хозяйство</vt:lpstr>
      <vt:lpstr>Расходы на дорожное хозяйство (дорожный фонд) тыс. руб.</vt:lpstr>
      <vt:lpstr>Расходы на жилищно-коммунальное хозяйство</vt:lpstr>
      <vt:lpstr>Расходы на образование</vt:lpstr>
      <vt:lpstr>Расходы на культуру</vt:lpstr>
      <vt:lpstr>Расходы на социальную политику</vt:lpstr>
      <vt:lpstr>Расходы на физическую культуру и спорт</vt:lpstr>
      <vt:lpstr>Расходы на предоставление межбюджетных трансфертов</vt:lpstr>
      <vt:lpstr>ВЫПЛАТЫ</vt:lpstr>
      <vt:lpstr>Выплаты отдельным категориям граждан</vt:lpstr>
      <vt:lpstr>Выплаты на охрану семьи и детства</vt:lpstr>
      <vt:lpstr>МУНИЦИПАЛЬНЫЙ ДОЛГ</vt:lpstr>
      <vt:lpstr>Муниципальный долг Котельничского района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1</dc:creator>
  <cp:lastModifiedBy>Пользователь Windows</cp:lastModifiedBy>
  <cp:revision>641</cp:revision>
  <cp:lastPrinted>2021-11-15T13:48:20Z</cp:lastPrinted>
  <dcterms:created xsi:type="dcterms:W3CDTF">2016-11-28T06:42:45Z</dcterms:created>
  <dcterms:modified xsi:type="dcterms:W3CDTF">2021-11-15T13:50:57Z</dcterms:modified>
</cp:coreProperties>
</file>